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7" r:id="rId3"/>
    <p:sldId id="261" r:id="rId4"/>
    <p:sldId id="278" r:id="rId5"/>
    <p:sldId id="257" r:id="rId6"/>
    <p:sldId id="260" r:id="rId7"/>
    <p:sldId id="258" r:id="rId8"/>
    <p:sldId id="262" r:id="rId9"/>
    <p:sldId id="263" r:id="rId10"/>
    <p:sldId id="264" r:id="rId11"/>
    <p:sldId id="266" r:id="rId12"/>
    <p:sldId id="265" r:id="rId13"/>
    <p:sldId id="267" r:id="rId14"/>
    <p:sldId id="279" r:id="rId15"/>
    <p:sldId id="269" r:id="rId16"/>
    <p:sldId id="270" r:id="rId17"/>
    <p:sldId id="272" r:id="rId18"/>
    <p:sldId id="273" r:id="rId19"/>
    <p:sldId id="271" r:id="rId20"/>
    <p:sldId id="274" r:id="rId21"/>
    <p:sldId id="275" r:id="rId22"/>
    <p:sldId id="281" r:id="rId23"/>
    <p:sldId id="282" r:id="rId24"/>
    <p:sldId id="284" r:id="rId25"/>
    <p:sldId id="283" r:id="rId26"/>
    <p:sldId id="285" r:id="rId27"/>
    <p:sldId id="286" r:id="rId28"/>
    <p:sldId id="287" r:id="rId29"/>
    <p:sldId id="288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CC3300"/>
    <a:srgbClr val="6600CC"/>
    <a:srgbClr val="CC3399"/>
    <a:srgbClr val="FF3300"/>
    <a:srgbClr val="974AC2"/>
    <a:srgbClr val="FFFFCC"/>
    <a:srgbClr val="339933"/>
    <a:srgbClr val="FF9900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11" autoAdjust="0"/>
  </p:normalViewPr>
  <p:slideViewPr>
    <p:cSldViewPr>
      <p:cViewPr>
        <p:scale>
          <a:sx n="67" d="100"/>
          <a:sy n="67" d="100"/>
        </p:scale>
        <p:origin x="-125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4EEAB-3BDE-43EC-99A4-C541F617C962}" type="datetimeFigureOut">
              <a:rPr lang="en-US" smtClean="0"/>
              <a:pPr/>
              <a:t>10/24/2023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910AB-38F8-4E27-ABA5-383C342616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amp;Rcy;&amp;iecy;&amp;zcy;&amp;ucy;&amp;lcy;&amp;tcy;&amp;acy;&amp;tcy; &amp;scy;&amp;lcy;&amp;icy;&amp;kcy;&amp;acy; &amp;zcy;&amp;acy; ACID HISTOLOGICAL STAIN FORMU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04" y="1457324"/>
            <a:ext cx="2857500" cy="2266951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</p:pic>
      <p:pic>
        <p:nvPicPr>
          <p:cNvPr id="3076" name="Picture 4" descr="&amp;Scy;&amp;rcy;&amp;ocy;&amp;dcy;&amp;ncy;&amp;acy; &amp;scy;&amp;lcy;&amp;icy;&amp;k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7526" y="1517573"/>
            <a:ext cx="3654934" cy="2743200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</p:pic>
      <p:pic>
        <p:nvPicPr>
          <p:cNvPr id="3078" name="Picture 6" descr="&amp;Rcy;&amp;iecy;&amp;zcy;&amp;ucy;&amp;lcy;&amp;tcy;&amp;acy;&amp;tcy; &amp;scy;&amp;lcy;&amp;icy;&amp;kcy;&amp;acy; &amp;zcy;&amp;acy; HISTOLOGICAL STA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09437"/>
            <a:ext cx="3239385" cy="2438400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</p:pic>
      <p:pic>
        <p:nvPicPr>
          <p:cNvPr id="3080" name="Picture 8" descr="&amp;Rcy;&amp;iecy;&amp;zcy;&amp;ucy;&amp;lcy;&amp;tcy;&amp;acy;&amp;tcy; &amp;scy;&amp;lcy;&amp;icy;&amp;kcy;&amp;acy; &amp;zcy;&amp;acy; ACID HISTOLOGICAL STAIN FORMUL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4357585"/>
            <a:ext cx="2991116" cy="2343151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</p:pic>
      <p:pic>
        <p:nvPicPr>
          <p:cNvPr id="3082" name="Picture 10" descr="Coplin Staining Jars"/>
          <p:cNvPicPr>
            <a:picLocks noChangeAspect="1" noChangeArrowheads="1"/>
          </p:cNvPicPr>
          <p:nvPr/>
        </p:nvPicPr>
        <p:blipFill>
          <a:blip r:embed="rId6" cstate="print"/>
          <a:srcRect l="9524" r="11111"/>
          <a:stretch>
            <a:fillRect/>
          </a:stretch>
        </p:blipFill>
        <p:spPr bwMode="auto">
          <a:xfrm>
            <a:off x="3209446" y="1323975"/>
            <a:ext cx="1905000" cy="2400300"/>
          </a:xfrm>
          <a:prstGeom prst="rect">
            <a:avLst/>
          </a:prstGeom>
          <a:noFill/>
        </p:spPr>
      </p:pic>
      <p:pic>
        <p:nvPicPr>
          <p:cNvPr id="3084" name="Picture 12" descr="&amp;Rcy;&amp;iecy;&amp;zcy;&amp;ucy;&amp;lcy;&amp;tcy;&amp;acy;&amp;tcy; &amp;scy;&amp;lcy;&amp;icy;&amp;kcy;&amp;acy; &amp;zcy;&amp;acy; HISTOLOGICAL JAR"/>
          <p:cNvPicPr>
            <a:picLocks noChangeAspect="1" noChangeArrowheads="1"/>
          </p:cNvPicPr>
          <p:nvPr/>
        </p:nvPicPr>
        <p:blipFill>
          <a:blip r:embed="rId7" cstate="print"/>
          <a:srcRect l="16271" t="8142" r="15932" b="18575"/>
          <a:stretch>
            <a:fillRect/>
          </a:stretch>
        </p:blipFill>
        <p:spPr bwMode="auto">
          <a:xfrm>
            <a:off x="6781800" y="4357585"/>
            <a:ext cx="1524000" cy="2194560"/>
          </a:xfrm>
          <a:prstGeom prst="rect">
            <a:avLst/>
          </a:prstGeom>
          <a:noFill/>
        </p:spPr>
      </p:pic>
      <p:sp>
        <p:nvSpPr>
          <p:cNvPr id="11" name="Title 1">
            <a:extLst>
              <a:ext uri="{FF2B5EF4-FFF2-40B4-BE49-F238E27FC236}">
                <a16:creationId xmlns="" xmlns:a16="http://schemas.microsoft.com/office/drawing/2014/main" id="{FA1E208F-1B54-4C6E-807E-0580C57EFCCA}"/>
              </a:ext>
            </a:extLst>
          </p:cNvPr>
          <p:cNvSpPr txBox="1">
            <a:spLocks/>
          </p:cNvSpPr>
          <p:nvPr/>
        </p:nvSpPr>
        <p:spPr>
          <a:xfrm>
            <a:off x="685800" y="117321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b="1" dirty="0">
                <a:solidFill>
                  <a:srgbClr val="339933"/>
                </a:solidFill>
              </a:rPr>
              <a:t>РАЗЛИЧИТЕ МЕТОДЕ</a:t>
            </a:r>
            <a:r>
              <a:rPr lang="sr-Latn-CS" b="1" dirty="0">
                <a:solidFill>
                  <a:srgbClr val="339933"/>
                </a:solidFill>
              </a:rPr>
              <a:t> БОЈЕЊ</a:t>
            </a:r>
            <a:r>
              <a:rPr lang="x-none" b="1" dirty="0">
                <a:solidFill>
                  <a:srgbClr val="339933"/>
                </a:solidFill>
              </a:rPr>
              <a:t>А ПАРАФИНСКИХ ПРЕСЕКА</a:t>
            </a:r>
            <a:r>
              <a:rPr lang="en-US" dirty="0">
                <a:solidFill>
                  <a:srgbClr val="339933"/>
                </a:solidFill>
              </a:rPr>
              <a:t/>
            </a:r>
            <a:br>
              <a:rPr lang="en-US" dirty="0">
                <a:solidFill>
                  <a:srgbClr val="339933"/>
                </a:solidFill>
              </a:rPr>
            </a:br>
            <a:endParaRPr lang="en-US" dirty="0">
              <a:solidFill>
                <a:srgbClr val="33993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meddean.luc.edu/lumen/Meded/Histo/HistoImages/hl1A-44.jpg"/>
          <p:cNvPicPr>
            <a:picLocks noChangeAspect="1" noChangeArrowheads="1"/>
          </p:cNvPicPr>
          <p:nvPr/>
        </p:nvPicPr>
        <p:blipFill>
          <a:blip r:embed="rId2" cstate="print"/>
          <a:srcRect t="9581" b="10526"/>
          <a:stretch>
            <a:fillRect/>
          </a:stretch>
        </p:blipFill>
        <p:spPr bwMode="auto">
          <a:xfrm>
            <a:off x="3886200" y="457200"/>
            <a:ext cx="4991695" cy="2819400"/>
          </a:xfrm>
          <a:prstGeom prst="rect">
            <a:avLst/>
          </a:prstGeom>
          <a:noFill/>
          <a:ln>
            <a:solidFill>
              <a:srgbClr val="6600CC"/>
            </a:solidFill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5746"/>
          <a:stretch>
            <a:fillRect/>
          </a:stretch>
        </p:blipFill>
        <p:spPr>
          <a:xfrm>
            <a:off x="1219201" y="3429000"/>
            <a:ext cx="4419600" cy="3364793"/>
          </a:xfrm>
          <a:prstGeom prst="rect">
            <a:avLst/>
          </a:prstGeom>
          <a:ln>
            <a:solidFill>
              <a:srgbClr val="3333FF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457200" y="609600"/>
            <a:ext cx="27813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2400" b="1" dirty="0">
                <a:solidFill>
                  <a:srgbClr val="3333FF"/>
                </a:solidFill>
              </a:rPr>
              <a:t>Трихромно бојење </a:t>
            </a:r>
          </a:p>
          <a:p>
            <a:r>
              <a:rPr lang="x-none" sz="2400" b="1" dirty="0">
                <a:solidFill>
                  <a:srgbClr val="3333FF"/>
                </a:solidFill>
              </a:rPr>
              <a:t>по </a:t>
            </a:r>
            <a:r>
              <a:rPr lang="sr-Latn-CS" sz="2400" b="1" dirty="0">
                <a:solidFill>
                  <a:srgbClr val="3333FF"/>
                </a:solidFill>
              </a:rPr>
              <a:t>Mallory</a:t>
            </a:r>
            <a:r>
              <a:rPr lang="x-none" sz="2400" b="1" dirty="0">
                <a:solidFill>
                  <a:srgbClr val="3333FF"/>
                </a:solidFill>
              </a:rPr>
              <a:t>-у</a:t>
            </a:r>
            <a:r>
              <a:rPr lang="ru-RU" sz="2400" b="1" dirty="0">
                <a:solidFill>
                  <a:srgbClr val="3333FF"/>
                </a:solidFill>
              </a:rPr>
              <a:t> </a:t>
            </a:r>
            <a:endParaRPr lang="en-US" sz="2400" b="1" dirty="0"/>
          </a:p>
        </p:txBody>
      </p:sp>
      <p:sp>
        <p:nvSpPr>
          <p:cNvPr id="6" name="Right Arrow 5"/>
          <p:cNvSpPr/>
          <p:nvPr/>
        </p:nvSpPr>
        <p:spPr>
          <a:xfrm>
            <a:off x="4191000" y="2362200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1524000" y="4343400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00" y="20574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/>
              <a:t>Колагена влакна – плаво обојена (стрелица)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09600"/>
            <a:ext cx="27813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sz="2400" b="1" dirty="0">
                <a:solidFill>
                  <a:srgbClr val="3333FF"/>
                </a:solidFill>
              </a:rPr>
              <a:t>Трихромно бојење </a:t>
            </a:r>
          </a:p>
          <a:p>
            <a:r>
              <a:rPr lang="x-none" sz="2400" b="1" dirty="0">
                <a:solidFill>
                  <a:srgbClr val="3333FF"/>
                </a:solidFill>
              </a:rPr>
              <a:t>по </a:t>
            </a:r>
            <a:r>
              <a:rPr lang="en-US" sz="2400" b="1" dirty="0">
                <a:solidFill>
                  <a:srgbClr val="3333FF"/>
                </a:solidFill>
              </a:rPr>
              <a:t>Masson</a:t>
            </a:r>
            <a:r>
              <a:rPr lang="x-none" sz="2400" b="1" dirty="0">
                <a:solidFill>
                  <a:srgbClr val="3333FF"/>
                </a:solidFill>
              </a:rPr>
              <a:t>-у</a:t>
            </a:r>
            <a:r>
              <a:rPr lang="ru-RU" sz="2400" b="1" dirty="0">
                <a:solidFill>
                  <a:srgbClr val="3333FF"/>
                </a:solidFill>
              </a:rPr>
              <a:t> </a:t>
            </a:r>
            <a:endParaRPr lang="en-US" sz="2400" b="1" dirty="0"/>
          </a:p>
        </p:txBody>
      </p:sp>
      <p:pic>
        <p:nvPicPr>
          <p:cNvPr id="22530" name="Picture 2" descr="https://histologistics.files.wordpress.com/2013/07/rat-colon-mt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0"/>
            <a:ext cx="3960838" cy="29718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900" t="3352" r="4920" b="20697"/>
          <a:stretch>
            <a:fillRect/>
          </a:stretch>
        </p:blipFill>
        <p:spPr>
          <a:xfrm>
            <a:off x="0" y="3151954"/>
            <a:ext cx="5878512" cy="370604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5400000">
            <a:off x="457200" y="1981200"/>
            <a:ext cx="1143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819400" y="1219200"/>
            <a:ext cx="1371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6096000" y="4343400"/>
            <a:ext cx="8382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62800" y="4191000"/>
            <a:ext cx="144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dirty="0">
                <a:solidFill>
                  <a:srgbClr val="3333FF"/>
                </a:solidFill>
              </a:rPr>
              <a:t>Н&amp;Е бојење</a:t>
            </a:r>
          </a:p>
          <a:p>
            <a:r>
              <a:rPr lang="x-none" dirty="0"/>
              <a:t>- Не виде се колагена влакна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47800" y="18288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/>
              <a:t>Колагена влакна – плаво или зелемо обојена (стрелица)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152400" y="3886200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8461653">
            <a:off x="7317780" y="839275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2800" b="1" dirty="0">
                <a:solidFill>
                  <a:srgbClr val="339933"/>
                </a:solidFill>
              </a:rPr>
              <a:t>Базофилне и ацидофилне ћелијске компоненте</a:t>
            </a:r>
            <a:endParaRPr lang="en-US" sz="2800" b="1" dirty="0">
              <a:solidFill>
                <a:srgbClr val="33993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x-none" dirty="0"/>
              <a:t>ако</a:t>
            </a:r>
            <a:r>
              <a:rPr lang="sr-Latn-CS" dirty="0"/>
              <a:t> која реагује са базном бојом (или са хематоксилином) </a:t>
            </a:r>
            <a:r>
              <a:rPr lang="x-none" dirty="0"/>
              <a:t> -  </a:t>
            </a:r>
            <a:r>
              <a:rPr lang="ru-RU" dirty="0"/>
              <a:t> </a:t>
            </a:r>
            <a:r>
              <a:rPr lang="sr-Latn-CS" b="1" i="1" dirty="0">
                <a:solidFill>
                  <a:srgbClr val="3333FF"/>
                </a:solidFill>
              </a:rPr>
              <a:t>базофилна</a:t>
            </a:r>
            <a:r>
              <a:rPr lang="sr-Latn-CS" i="1" dirty="0"/>
              <a:t> </a:t>
            </a:r>
            <a:r>
              <a:rPr lang="x-none" i="1" dirty="0"/>
              <a:t>, </a:t>
            </a:r>
            <a:r>
              <a:rPr lang="sr-Latn-CS" dirty="0"/>
              <a:t>показује </a:t>
            </a:r>
            <a:r>
              <a:rPr lang="sr-Latn-CS" b="1" i="1" dirty="0">
                <a:solidFill>
                  <a:srgbClr val="3333FF"/>
                </a:solidFill>
              </a:rPr>
              <a:t>базофилију</a:t>
            </a:r>
            <a:endParaRPr lang="x-none" b="1" i="1" dirty="0">
              <a:solidFill>
                <a:srgbClr val="3333FF"/>
              </a:solidFill>
            </a:endParaRPr>
          </a:p>
          <a:p>
            <a:pPr lvl="1"/>
            <a:r>
              <a:rPr lang="x-none" dirty="0">
                <a:solidFill>
                  <a:srgbClr val="CC3399"/>
                </a:solidFill>
              </a:rPr>
              <a:t>нуклеус</a:t>
            </a:r>
            <a:r>
              <a:rPr lang="sr-Latn-CS" dirty="0"/>
              <a:t> и </a:t>
            </a:r>
            <a:r>
              <a:rPr lang="sr-Latn-CS" dirty="0">
                <a:solidFill>
                  <a:srgbClr val="CC3399"/>
                </a:solidFill>
              </a:rPr>
              <a:t>нуклеолуси</a:t>
            </a:r>
            <a:r>
              <a:rPr lang="sr-Latn-CS" dirty="0"/>
              <a:t> (јонизован</a:t>
            </a:r>
            <a:r>
              <a:rPr lang="x-none" dirty="0"/>
              <a:t>е</a:t>
            </a:r>
            <a:r>
              <a:rPr lang="sr-Latn-CS" dirty="0"/>
              <a:t> фосфатн</a:t>
            </a:r>
            <a:r>
              <a:rPr lang="x-none" dirty="0"/>
              <a:t>е</a:t>
            </a:r>
            <a:r>
              <a:rPr lang="sr-Latn-CS" dirty="0"/>
              <a:t> груп</a:t>
            </a:r>
            <a:r>
              <a:rPr lang="x-none" dirty="0"/>
              <a:t>е</a:t>
            </a:r>
            <a:r>
              <a:rPr lang="sr-Latn-CS" dirty="0"/>
              <a:t>)</a:t>
            </a:r>
            <a:endParaRPr lang="x-none" dirty="0"/>
          </a:p>
          <a:p>
            <a:pPr lvl="1"/>
            <a:r>
              <a:rPr lang="sr-Latn-CS" dirty="0"/>
              <a:t>екстарцелуларни материјали </a:t>
            </a:r>
            <a:r>
              <a:rPr lang="x-none" dirty="0"/>
              <a:t>- </a:t>
            </a:r>
            <a:r>
              <a:rPr lang="en-US" dirty="0"/>
              <a:t> </a:t>
            </a:r>
            <a:r>
              <a:rPr lang="sr-Latn-CS" dirty="0">
                <a:solidFill>
                  <a:srgbClr val="CC3399"/>
                </a:solidFill>
              </a:rPr>
              <a:t>матрикс хрскавице </a:t>
            </a:r>
            <a:r>
              <a:rPr lang="sr-Latn-CS" dirty="0"/>
              <a:t>(услед јонизованих сулфатних група)</a:t>
            </a:r>
            <a:endParaRPr lang="x-none" dirty="0"/>
          </a:p>
          <a:p>
            <a:endParaRPr lang="x-none" dirty="0"/>
          </a:p>
          <a:p>
            <a:r>
              <a:rPr lang="x-none" dirty="0"/>
              <a:t>ако</a:t>
            </a:r>
            <a:r>
              <a:rPr lang="sr-Latn-CS" dirty="0"/>
              <a:t> се бој</a:t>
            </a:r>
            <a:r>
              <a:rPr lang="x-none" dirty="0"/>
              <a:t>и</a:t>
            </a:r>
            <a:r>
              <a:rPr lang="sr-Latn-CS" dirty="0"/>
              <a:t> киселим бојама </a:t>
            </a:r>
            <a:r>
              <a:rPr lang="x-none" dirty="0"/>
              <a:t>- </a:t>
            </a:r>
            <a:r>
              <a:rPr lang="sr-Latn-CS" dirty="0"/>
              <a:t> </a:t>
            </a:r>
            <a:r>
              <a:rPr lang="sr-Latn-CS" b="1" i="1" dirty="0">
                <a:solidFill>
                  <a:srgbClr val="FF0000"/>
                </a:solidFill>
              </a:rPr>
              <a:t>ацидофилн</a:t>
            </a:r>
            <a:r>
              <a:rPr lang="x-none" b="1" i="1" dirty="0">
                <a:solidFill>
                  <a:srgbClr val="FF0000"/>
                </a:solidFill>
              </a:rPr>
              <a:t>а</a:t>
            </a:r>
            <a:r>
              <a:rPr lang="x-none" i="1" dirty="0"/>
              <a:t>, </a:t>
            </a:r>
            <a:r>
              <a:rPr lang="sr-Latn-CS" dirty="0"/>
              <a:t> показуј</a:t>
            </a:r>
            <a:r>
              <a:rPr lang="x-none" dirty="0"/>
              <a:t>е</a:t>
            </a:r>
            <a:r>
              <a:rPr lang="sr-Latn-CS" dirty="0"/>
              <a:t> </a:t>
            </a:r>
            <a:r>
              <a:rPr lang="sr-Latn-CS" b="1" i="1" dirty="0">
                <a:solidFill>
                  <a:srgbClr val="FF0000"/>
                </a:solidFill>
              </a:rPr>
              <a:t>ацидофилију</a:t>
            </a:r>
            <a:endParaRPr lang="x-none" dirty="0"/>
          </a:p>
          <a:p>
            <a:pPr lvl="1"/>
            <a:r>
              <a:rPr lang="sr-Latn-CS" dirty="0">
                <a:solidFill>
                  <a:srgbClr val="CC3399"/>
                </a:solidFill>
              </a:rPr>
              <a:t>цитоплазм</a:t>
            </a:r>
            <a:r>
              <a:rPr lang="x-none" dirty="0">
                <a:solidFill>
                  <a:srgbClr val="CC3399"/>
                </a:solidFill>
              </a:rPr>
              <a:t>а</a:t>
            </a:r>
          </a:p>
          <a:p>
            <a:pPr lvl="1"/>
            <a:r>
              <a:rPr lang="x-none" dirty="0">
                <a:solidFill>
                  <a:srgbClr val="CC3399"/>
                </a:solidFill>
              </a:rPr>
              <a:t>цитоскелетни</a:t>
            </a:r>
            <a:r>
              <a:rPr lang="x-none" dirty="0"/>
              <a:t> елементи</a:t>
            </a:r>
          </a:p>
          <a:p>
            <a:pPr lvl="1"/>
            <a:r>
              <a:rPr lang="sr-Latn-CS" dirty="0">
                <a:solidFill>
                  <a:srgbClr val="CC3399"/>
                </a:solidFill>
              </a:rPr>
              <a:t>екстрацелуларна влакна </a:t>
            </a:r>
            <a:r>
              <a:rPr lang="sr-Latn-CS" dirty="0"/>
              <a:t>(јонизован</a:t>
            </a:r>
            <a:r>
              <a:rPr lang="x-none" dirty="0"/>
              <a:t>е</a:t>
            </a:r>
            <a:r>
              <a:rPr lang="sr-Latn-CS" dirty="0"/>
              <a:t> аминогруп</a:t>
            </a:r>
            <a:r>
              <a:rPr lang="x-none" dirty="0"/>
              <a:t>е</a:t>
            </a:r>
            <a:r>
              <a:rPr lang="sr-Latn-CS" dirty="0"/>
              <a:t>)</a:t>
            </a:r>
            <a:endParaRPr lang="x-none" dirty="0"/>
          </a:p>
          <a:p>
            <a:pPr lvl="1"/>
            <a:r>
              <a:rPr lang="x-none" dirty="0">
                <a:solidFill>
                  <a:srgbClr val="6600CC"/>
                </a:solidFill>
              </a:rPr>
              <a:t>митохондрије</a:t>
            </a:r>
          </a:p>
          <a:p>
            <a:pPr lvl="1"/>
            <a:r>
              <a:rPr lang="x-none" dirty="0">
                <a:solidFill>
                  <a:srgbClr val="6600CC"/>
                </a:solidFill>
              </a:rPr>
              <a:t>аЕР</a:t>
            </a:r>
            <a:endParaRPr lang="en-US" dirty="0">
              <a:solidFill>
                <a:srgbClr val="6600CC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b="1" dirty="0">
                <a:solidFill>
                  <a:srgbClr val="339933"/>
                </a:solidFill>
              </a:rPr>
              <a:t>Метахромазија</a:t>
            </a:r>
            <a:endParaRPr lang="en-US" b="1" dirty="0">
              <a:solidFill>
                <a:srgbClr val="33993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x-none" b="1" dirty="0">
                <a:solidFill>
                  <a:srgbClr val="3333CC"/>
                </a:solidFill>
              </a:rPr>
              <a:t>Б</a:t>
            </a:r>
            <a:r>
              <a:rPr lang="sr-Latn-CS" b="1" dirty="0">
                <a:solidFill>
                  <a:srgbClr val="3333CC"/>
                </a:solidFill>
              </a:rPr>
              <a:t>оја </a:t>
            </a:r>
            <a:r>
              <a:rPr lang="sr-Latn-CS" dirty="0"/>
              <a:t>(као толуидин-плава) </a:t>
            </a:r>
            <a:r>
              <a:rPr lang="x-none" dirty="0"/>
              <a:t>- </a:t>
            </a:r>
            <a:r>
              <a:rPr lang="sr-Latn-CS" dirty="0">
                <a:solidFill>
                  <a:srgbClr val="C00000"/>
                </a:solidFill>
              </a:rPr>
              <a:t>мења своју обојеност </a:t>
            </a:r>
            <a:r>
              <a:rPr lang="sr-Latn-CS" dirty="0"/>
              <a:t>након </a:t>
            </a:r>
            <a:r>
              <a:rPr lang="sr-Latn-CS" dirty="0">
                <a:solidFill>
                  <a:srgbClr val="C00000"/>
                </a:solidFill>
              </a:rPr>
              <a:t>реаговања са ткивном компонентом</a:t>
            </a:r>
            <a:r>
              <a:rPr lang="x-none" dirty="0"/>
              <a:t>, нпр. даје црвено или љубичасто обојење ткивне компоненте</a:t>
            </a:r>
          </a:p>
          <a:p>
            <a:endParaRPr lang="x-none" dirty="0"/>
          </a:p>
          <a:p>
            <a:endParaRPr lang="x-none" dirty="0"/>
          </a:p>
          <a:p>
            <a:endParaRPr lang="x-none" dirty="0"/>
          </a:p>
          <a:p>
            <a:r>
              <a:rPr lang="sr-Latn-CS" dirty="0"/>
              <a:t>Механизам </a:t>
            </a:r>
            <a:r>
              <a:rPr lang="x-none" dirty="0"/>
              <a:t> - </a:t>
            </a:r>
            <a:r>
              <a:rPr lang="sr-Latn-CS" dirty="0"/>
              <a:t>присуств</a:t>
            </a:r>
            <a:r>
              <a:rPr lang="x-none" dirty="0"/>
              <a:t>о</a:t>
            </a:r>
            <a:r>
              <a:rPr lang="sr-Latn-CS" dirty="0"/>
              <a:t> полиањона унутар ткива</a:t>
            </a:r>
            <a:endParaRPr lang="x-none" dirty="0"/>
          </a:p>
          <a:p>
            <a:endParaRPr lang="x-none" dirty="0"/>
          </a:p>
          <a:p>
            <a:r>
              <a:rPr lang="sr-Latn-CS" dirty="0">
                <a:solidFill>
                  <a:srgbClr val="CC3399"/>
                </a:solidFill>
              </a:rPr>
              <a:t>концентрованији раствор </a:t>
            </a:r>
            <a:r>
              <a:rPr lang="sr-Latn-CS" dirty="0"/>
              <a:t>базне боје</a:t>
            </a:r>
            <a:r>
              <a:rPr lang="x-none" dirty="0"/>
              <a:t>  </a:t>
            </a:r>
            <a:r>
              <a:rPr lang="x-none" dirty="0">
                <a:sym typeface="Symbol"/>
              </a:rPr>
              <a:t></a:t>
            </a:r>
            <a:r>
              <a:rPr lang="sr-Latn-CS" dirty="0"/>
              <a:t> </a:t>
            </a:r>
            <a:r>
              <a:rPr lang="sr-Latn-CS" dirty="0">
                <a:solidFill>
                  <a:srgbClr val="3333FF"/>
                </a:solidFill>
              </a:rPr>
              <a:t>молекули бо</a:t>
            </a:r>
            <a:r>
              <a:rPr lang="ru-RU" dirty="0">
                <a:solidFill>
                  <a:srgbClr val="3333FF"/>
                </a:solidFill>
              </a:rPr>
              <a:t>је </a:t>
            </a:r>
            <a:r>
              <a:rPr lang="sr-Latn-CS" dirty="0"/>
              <a:t>су близу </a:t>
            </a:r>
            <a:r>
              <a:rPr lang="x-none" dirty="0"/>
              <a:t>-</a:t>
            </a:r>
            <a:r>
              <a:rPr lang="ru-RU" dirty="0"/>
              <a:t> </a:t>
            </a:r>
            <a:r>
              <a:rPr lang="sr-Latn-CS" dirty="0">
                <a:solidFill>
                  <a:srgbClr val="3333FF"/>
                </a:solidFill>
              </a:rPr>
              <a:t>формирају агрегате</a:t>
            </a:r>
            <a:endParaRPr lang="x-none" dirty="0">
              <a:solidFill>
                <a:srgbClr val="3333FF"/>
              </a:solidFill>
            </a:endParaRPr>
          </a:p>
          <a:p>
            <a:endParaRPr lang="x-none" dirty="0"/>
          </a:p>
          <a:p>
            <a:r>
              <a:rPr lang="sr-Latn-CS" dirty="0">
                <a:solidFill>
                  <a:srgbClr val="3333FF"/>
                </a:solidFill>
              </a:rPr>
              <a:t>апсорптивне особине</a:t>
            </a:r>
            <a:r>
              <a:rPr lang="x-none" dirty="0">
                <a:solidFill>
                  <a:srgbClr val="3333FF"/>
                </a:solidFill>
              </a:rPr>
              <a:t> агрегата </a:t>
            </a:r>
            <a:r>
              <a:rPr lang="x-none" dirty="0"/>
              <a:t>-</a:t>
            </a:r>
            <a:r>
              <a:rPr lang="sr-Latn-CS" dirty="0"/>
              <a:t> разликују </a:t>
            </a:r>
            <a:r>
              <a:rPr lang="ru-RU" dirty="0"/>
              <a:t>о</a:t>
            </a:r>
            <a:r>
              <a:rPr lang="sr-Latn-CS" dirty="0"/>
              <a:t>д истих код појединачних неагрегираних молекула боје</a:t>
            </a:r>
            <a:endParaRPr lang="x-none" dirty="0"/>
          </a:p>
          <a:p>
            <a:endParaRPr lang="x-none" dirty="0"/>
          </a:p>
          <a:p>
            <a:r>
              <a:rPr lang="sr-Latn-CS" dirty="0"/>
              <a:t>метахромазија </a:t>
            </a:r>
            <a:r>
              <a:rPr lang="sr-Latn-CS" dirty="0">
                <a:solidFill>
                  <a:srgbClr val="CC3399"/>
                </a:solidFill>
              </a:rPr>
              <a:t>одражава</a:t>
            </a:r>
            <a:r>
              <a:rPr lang="sr-Latn-CS" dirty="0"/>
              <a:t> </a:t>
            </a:r>
            <a:r>
              <a:rPr lang="x-none" dirty="0"/>
              <a:t>- </a:t>
            </a:r>
            <a:r>
              <a:rPr lang="sr-Latn-CS" dirty="0"/>
              <a:t>присуство бројних близу постављених а</a:t>
            </a:r>
            <a:r>
              <a:rPr lang="x-none" dirty="0"/>
              <a:t>нј</a:t>
            </a:r>
            <a:r>
              <a:rPr lang="sr-Latn-CS" dirty="0"/>
              <a:t>онских наелектрисања у ткиву (као нпр. у основној супстанци хрскавице</a:t>
            </a:r>
            <a:r>
              <a:rPr lang="x-none" dirty="0"/>
              <a:t>, гликозаминогликани</a:t>
            </a:r>
            <a:r>
              <a:rPr lang="sr-Latn-CS" dirty="0"/>
              <a:t>)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A717AC98-CC9B-4EF0-B322-F61F0EB926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223482"/>
              </p:ext>
            </p:extLst>
          </p:nvPr>
        </p:nvGraphicFramePr>
        <p:xfrm>
          <a:off x="2895600" y="2362200"/>
          <a:ext cx="2438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="" xmlns:a16="http://schemas.microsoft.com/office/drawing/2014/main" val="2331338877"/>
                    </a:ext>
                  </a:extLst>
                </a:gridCol>
                <a:gridCol w="657981">
                  <a:extLst>
                    <a:ext uri="{9D8B030D-6E8A-4147-A177-3AD203B41FA5}">
                      <a16:colId xmlns="" xmlns:a16="http://schemas.microsoft.com/office/drawing/2014/main" val="106216221"/>
                    </a:ext>
                  </a:extLst>
                </a:gridCol>
                <a:gridCol w="967619">
                  <a:extLst>
                    <a:ext uri="{9D8B030D-6E8A-4147-A177-3AD203B41FA5}">
                      <a16:colId xmlns="" xmlns:a16="http://schemas.microsoft.com/office/drawing/2014/main" val="3616321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→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74AC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4771843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881E15-752E-46B8-9BA4-B20AEBAEC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x-none" b="1" dirty="0">
                <a:solidFill>
                  <a:srgbClr val="6600CC"/>
                </a:solidFill>
              </a:rPr>
              <a:t>ХИСТОХЕМИЈА</a:t>
            </a:r>
            <a:endParaRPr lang="en-US" b="1" dirty="0">
              <a:solidFill>
                <a:srgbClr val="6600C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A6368F-F243-473C-9997-19733307F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403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x-none" sz="2400" b="1" dirty="0">
                <a:solidFill>
                  <a:srgbClr val="974AC2"/>
                </a:solidFill>
              </a:rPr>
              <a:t>ХЕМИЈСКИ САСТАВ ХИСТОЛОШКИХ УЗОРАКА</a:t>
            </a:r>
          </a:p>
          <a:p>
            <a:pPr marL="0" indent="0">
              <a:buNone/>
            </a:pPr>
            <a:endParaRPr lang="x-none" sz="1800" dirty="0"/>
          </a:p>
          <a:p>
            <a:r>
              <a:rPr lang="sr-Latn-CS" sz="1800" dirty="0"/>
              <a:t>Хемијски </a:t>
            </a:r>
            <a:r>
              <a:rPr lang="sr-Latn-CS" sz="1800" dirty="0">
                <a:solidFill>
                  <a:srgbClr val="CC3300"/>
                </a:solidFill>
              </a:rPr>
              <a:t>састав ткивног узорка </a:t>
            </a:r>
            <a:r>
              <a:rPr lang="sr-Latn-CS" sz="1800" dirty="0"/>
              <a:t>спремног за рутинско бојење </a:t>
            </a:r>
            <a:r>
              <a:rPr lang="x-none" sz="1800" dirty="0"/>
              <a:t>- </a:t>
            </a:r>
            <a:r>
              <a:rPr lang="sr-Latn-CS" sz="1800" dirty="0">
                <a:solidFill>
                  <a:srgbClr val="3333CC"/>
                </a:solidFill>
              </a:rPr>
              <a:t>разликује</a:t>
            </a:r>
            <a:r>
              <a:rPr lang="sr-Latn-CS" sz="1800" dirty="0"/>
              <a:t> од састава ткива у живом стању</a:t>
            </a:r>
            <a:endParaRPr lang="x-none" sz="1800" dirty="0"/>
          </a:p>
          <a:p>
            <a:r>
              <a:rPr lang="x-none" sz="1800" dirty="0"/>
              <a:t>Т</a:t>
            </a:r>
            <a:r>
              <a:rPr lang="sr-Latn-CS" sz="1800" dirty="0"/>
              <a:t>кивне </a:t>
            </a:r>
            <a:r>
              <a:rPr lang="sr-Latn-CS" sz="1800" dirty="0">
                <a:solidFill>
                  <a:srgbClr val="3333CC"/>
                </a:solidFill>
              </a:rPr>
              <a:t>компоненте</a:t>
            </a:r>
            <a:r>
              <a:rPr lang="sr-Latn-CS" sz="1800" dirty="0"/>
              <a:t> </a:t>
            </a:r>
            <a:r>
              <a:rPr lang="x-none" sz="1800" dirty="0"/>
              <a:t>- </a:t>
            </a:r>
            <a:r>
              <a:rPr lang="x-none" sz="1800" dirty="0">
                <a:solidFill>
                  <a:srgbClr val="3333CC"/>
                </a:solidFill>
              </a:rPr>
              <a:t>губе</a:t>
            </a:r>
            <a:r>
              <a:rPr lang="sr-Latn-CS" sz="1800" dirty="0"/>
              <a:t> за време препарације рутинских пресека </a:t>
            </a:r>
            <a:endParaRPr lang="x-none" sz="1800" dirty="0"/>
          </a:p>
          <a:p>
            <a:r>
              <a:rPr lang="x-none" sz="1800" dirty="0"/>
              <a:t>О</a:t>
            </a:r>
            <a:r>
              <a:rPr lang="sr-Latn-CS" sz="1800" dirty="0"/>
              <a:t>стају </a:t>
            </a:r>
            <a:r>
              <a:rPr lang="x-none" sz="1800" dirty="0"/>
              <a:t>-</a:t>
            </a:r>
            <a:r>
              <a:rPr lang="sr-Latn-CS" sz="1800" dirty="0"/>
              <a:t> велики молекул</a:t>
            </a:r>
            <a:r>
              <a:rPr lang="x-none" sz="1800" dirty="0"/>
              <a:t>и који</a:t>
            </a:r>
            <a:r>
              <a:rPr lang="sr-Latn-CS" sz="1800" dirty="0"/>
              <a:t> нису раство</a:t>
            </a:r>
            <a:r>
              <a:rPr lang="en-US" sz="1800" dirty="0"/>
              <a:t>р</a:t>
            </a:r>
            <a:r>
              <a:rPr lang="sr-Latn-CS" sz="1800" dirty="0"/>
              <a:t>љиви</a:t>
            </a:r>
            <a:r>
              <a:rPr lang="x-none" sz="1800" dirty="0"/>
              <a:t>, </a:t>
            </a:r>
            <a:r>
              <a:rPr lang="sr-Latn-CS" sz="1800" dirty="0"/>
              <a:t>макромолекулски комплекси</a:t>
            </a:r>
            <a:endParaRPr lang="x-none" sz="1800" dirty="0"/>
          </a:p>
          <a:p>
            <a:pPr lvl="1"/>
            <a:r>
              <a:rPr lang="x-none" sz="1600" dirty="0"/>
              <a:t>Н</a:t>
            </a:r>
            <a:r>
              <a:rPr lang="sr-Latn-CS" sz="1600" dirty="0"/>
              <a:t>уклеопротеини</a:t>
            </a:r>
            <a:r>
              <a:rPr lang="x-none" sz="1600" dirty="0"/>
              <a:t>, </a:t>
            </a:r>
            <a:r>
              <a:rPr lang="sr-Latn-CS" sz="1600" dirty="0"/>
              <a:t>цитоскелетни протеини комплексовани са другим протеинима; ванћелијски протеини (колагена влакна) и фосфолипиди мембран</a:t>
            </a:r>
            <a:r>
              <a:rPr lang="en-US" sz="1600" dirty="0"/>
              <a:t>а</a:t>
            </a:r>
            <a:r>
              <a:rPr lang="sr-Latn-CS" sz="1600" dirty="0"/>
              <a:t> комплексавани са протеинима или угљеним хидратима </a:t>
            </a:r>
            <a:endParaRPr lang="en-US" sz="1600" dirty="0"/>
          </a:p>
          <a:p>
            <a:r>
              <a:rPr lang="x-none" sz="1800" dirty="0"/>
              <a:t>М</a:t>
            </a:r>
            <a:r>
              <a:rPr lang="sr-Latn-CS" sz="1800" dirty="0"/>
              <a:t>ног</a:t>
            </a:r>
            <a:r>
              <a:rPr lang="en-US" sz="1800" dirty="0"/>
              <a:t>е </a:t>
            </a:r>
            <a:r>
              <a:rPr lang="en-US" sz="1800" dirty="0" err="1"/>
              <a:t>ткивне</a:t>
            </a:r>
            <a:r>
              <a:rPr lang="en-US" sz="1800" dirty="0"/>
              <a:t> </a:t>
            </a:r>
            <a:r>
              <a:rPr lang="en-US" sz="1800" dirty="0" err="1"/>
              <a:t>компоненте</a:t>
            </a:r>
            <a:r>
              <a:rPr lang="sr-Latn-CS" sz="1800" dirty="0"/>
              <a:t> се</a:t>
            </a:r>
            <a:r>
              <a:rPr lang="x-none" sz="1800" dirty="0"/>
              <a:t> </a:t>
            </a:r>
            <a:r>
              <a:rPr lang="sr-Latn-CS" sz="1800" dirty="0"/>
              <a:t>губе</a:t>
            </a:r>
            <a:r>
              <a:rPr lang="x-none" sz="1800" dirty="0"/>
              <a:t> - м</a:t>
            </a:r>
            <a:r>
              <a:rPr lang="sr-Latn-CS" sz="1800" dirty="0"/>
              <a:t>али протеини и мале нуклеинске киселине </a:t>
            </a:r>
            <a:r>
              <a:rPr lang="x-none" sz="1800" dirty="0"/>
              <a:t>(тРНК), </a:t>
            </a:r>
            <a:r>
              <a:rPr lang="sr-Latn-CS" sz="1800" dirty="0"/>
              <a:t>велики молекули</a:t>
            </a:r>
            <a:r>
              <a:rPr lang="x-none" sz="1800" dirty="0"/>
              <a:t> </a:t>
            </a:r>
            <a:r>
              <a:rPr lang="sr-Latn-CS" sz="1800" dirty="0"/>
              <a:t>услед хидролизе при</a:t>
            </a:r>
            <a:r>
              <a:rPr lang="en-US" sz="1800" dirty="0"/>
              <a:t> </a:t>
            </a:r>
            <a:r>
              <a:rPr lang="en-US" sz="1800" dirty="0" err="1"/>
              <a:t>неодговарајућем</a:t>
            </a:r>
            <a:r>
              <a:rPr lang="sr-Latn-CS" sz="1800" dirty="0"/>
              <a:t> pH фиксатива</a:t>
            </a:r>
            <a:r>
              <a:rPr lang="x-none" sz="1800" dirty="0"/>
              <a:t> (нпр. Гликоген), </a:t>
            </a:r>
            <a:r>
              <a:rPr lang="sr-Latn-CS" sz="1800" dirty="0"/>
              <a:t>неутрални липиди</a:t>
            </a:r>
            <a:endParaRPr lang="x-none" sz="1800" dirty="0"/>
          </a:p>
          <a:p>
            <a:r>
              <a:rPr lang="sr-Latn-CS" sz="1800" dirty="0"/>
              <a:t>Сви </a:t>
            </a:r>
            <a:r>
              <a:rPr lang="sr-Latn-CS" sz="1800" dirty="0">
                <a:solidFill>
                  <a:srgbClr val="3333CC"/>
                </a:solidFill>
              </a:rPr>
              <a:t>мали</a:t>
            </a:r>
            <a:r>
              <a:rPr lang="sr-Latn-CS" sz="1800" dirty="0"/>
              <a:t> растворљиви </a:t>
            </a:r>
            <a:r>
              <a:rPr lang="sr-Latn-CS" sz="1800" dirty="0">
                <a:solidFill>
                  <a:srgbClr val="3333CC"/>
                </a:solidFill>
              </a:rPr>
              <a:t>јони</a:t>
            </a:r>
            <a:r>
              <a:rPr lang="sr-Latn-CS" sz="1800" dirty="0"/>
              <a:t> и </a:t>
            </a:r>
            <a:r>
              <a:rPr lang="sr-Latn-CS" sz="1800" dirty="0">
                <a:solidFill>
                  <a:srgbClr val="3333CC"/>
                </a:solidFill>
              </a:rPr>
              <a:t>молекули</a:t>
            </a:r>
            <a:r>
              <a:rPr lang="sr-Latn-CS" sz="1800" dirty="0"/>
              <a:t> </a:t>
            </a:r>
            <a:r>
              <a:rPr lang="x-none" sz="1800" dirty="0"/>
              <a:t>- </a:t>
            </a:r>
            <a:r>
              <a:rPr lang="sr-Latn-CS" sz="1800" dirty="0"/>
              <a:t>се </a:t>
            </a:r>
            <a:r>
              <a:rPr lang="sr-Latn-CS" sz="1800" dirty="0">
                <a:solidFill>
                  <a:srgbClr val="3333CC"/>
                </a:solidFill>
              </a:rPr>
              <a:t>губе</a:t>
            </a:r>
            <a:r>
              <a:rPr lang="sr-Latn-CS" sz="1800" dirty="0"/>
              <a:t> из ткивних узорака</a:t>
            </a:r>
            <a:r>
              <a:rPr lang="x-none" sz="1800" dirty="0"/>
              <a:t> (</a:t>
            </a:r>
            <a:r>
              <a:rPr lang="sr-Latn-CS" sz="1800" dirty="0"/>
              <a:t>вода, интермедија</a:t>
            </a:r>
            <a:r>
              <a:rPr lang="en-US" sz="1800" dirty="0"/>
              <a:t>р</a:t>
            </a:r>
            <a:r>
              <a:rPr lang="sr-Latn-CS" sz="1800" dirty="0"/>
              <a:t>ни метаболити, глукоза, јони </a:t>
            </a:r>
            <a:r>
              <a:rPr lang="en-US" sz="1800" dirty="0" err="1"/>
              <a:t>натријума</a:t>
            </a:r>
            <a:r>
              <a:rPr lang="sr-Latn-CS" sz="1800" dirty="0"/>
              <a:t> и сл</a:t>
            </a:r>
            <a:r>
              <a:rPr lang="x-none" sz="1800" dirty="0"/>
              <a:t>.)</a:t>
            </a:r>
            <a:r>
              <a:rPr lang="sr-Latn-CS" sz="1800" dirty="0"/>
              <a:t> </a:t>
            </a:r>
            <a:endParaRPr lang="en-US" sz="1800" dirty="0"/>
          </a:p>
          <a:p>
            <a:r>
              <a:rPr lang="en-US" sz="1800" b="1" dirty="0" err="1">
                <a:solidFill>
                  <a:srgbClr val="CC3300"/>
                </a:solidFill>
              </a:rPr>
              <a:t>Хистохемија</a:t>
            </a:r>
            <a:r>
              <a:rPr lang="en-US" sz="1800" dirty="0"/>
              <a:t> </a:t>
            </a:r>
            <a:r>
              <a:rPr lang="x-none" sz="1800" dirty="0"/>
              <a:t>– </a:t>
            </a:r>
            <a:r>
              <a:rPr lang="en-US" sz="1800" dirty="0" err="1"/>
              <a:t>приказивањ</a:t>
            </a:r>
            <a:r>
              <a:rPr lang="x-none" sz="1800" dirty="0"/>
              <a:t>е </a:t>
            </a:r>
            <a:r>
              <a:rPr lang="en-US" sz="1800" dirty="0" err="1"/>
              <a:t>хемијских</a:t>
            </a:r>
            <a:r>
              <a:rPr lang="en-US" sz="1800" dirty="0"/>
              <a:t> </a:t>
            </a:r>
            <a:r>
              <a:rPr lang="en-US" sz="1800" dirty="0" err="1"/>
              <a:t>конститу</a:t>
            </a:r>
            <a:r>
              <a:rPr lang="x-none" sz="1800" dirty="0"/>
              <a:t>е</a:t>
            </a:r>
            <a:r>
              <a:rPr lang="en-US" sz="1800" dirty="0" err="1"/>
              <a:t>ната</a:t>
            </a:r>
            <a:r>
              <a:rPr lang="en-US" sz="1800" dirty="0"/>
              <a:t> </a:t>
            </a:r>
            <a:r>
              <a:rPr lang="en-US" sz="1800" dirty="0" err="1"/>
              <a:t>ткива</a:t>
            </a:r>
            <a:r>
              <a:rPr lang="en-US" sz="1800" dirty="0"/>
              <a:t> </a:t>
            </a:r>
            <a:r>
              <a:rPr lang="en-US" sz="1800" dirty="0" err="1"/>
              <a:t>преко</a:t>
            </a:r>
            <a:r>
              <a:rPr lang="en-US" sz="1800" dirty="0"/>
              <a:t> </a:t>
            </a:r>
            <a:r>
              <a:rPr lang="en-US" sz="1800" dirty="0" err="1"/>
              <a:t>хемијских</a:t>
            </a:r>
            <a:r>
              <a:rPr lang="en-US" sz="1800" dirty="0"/>
              <a:t> </a:t>
            </a:r>
            <a:r>
              <a:rPr lang="en-US" sz="1800" dirty="0" err="1"/>
              <a:t>реакција</a:t>
            </a:r>
            <a:r>
              <a:rPr lang="en-US" sz="1800" dirty="0"/>
              <a:t> </a:t>
            </a:r>
            <a:r>
              <a:rPr lang="en-US" sz="1800" dirty="0" err="1"/>
              <a:t>које</a:t>
            </a:r>
            <a:r>
              <a:rPr lang="en-US" sz="1800" dirty="0"/>
              <a:t> </a:t>
            </a:r>
            <a:r>
              <a:rPr lang="en-US" sz="1800" dirty="0" err="1"/>
              <a:t>их</a:t>
            </a:r>
            <a:r>
              <a:rPr lang="en-US" sz="1800" dirty="0"/>
              <a:t> </a:t>
            </a:r>
            <a:r>
              <a:rPr lang="en-US" sz="1800" dirty="0" err="1"/>
              <a:t>чине</a:t>
            </a:r>
            <a:r>
              <a:rPr lang="en-US" sz="1800" dirty="0"/>
              <a:t> </a:t>
            </a:r>
            <a:r>
              <a:rPr lang="en-US" sz="1800" dirty="0" err="1"/>
              <a:t>видљивим</a:t>
            </a:r>
            <a:r>
              <a:rPr lang="en-US" sz="1800" dirty="0"/>
              <a:t> (</a:t>
            </a:r>
            <a:r>
              <a:rPr lang="en-US" sz="1800" dirty="0" err="1"/>
              <a:t>променом</a:t>
            </a:r>
            <a:r>
              <a:rPr lang="en-US" sz="1800" dirty="0"/>
              <a:t> </a:t>
            </a:r>
            <a:r>
              <a:rPr lang="en-US" sz="1800" dirty="0" err="1"/>
              <a:t>боје</a:t>
            </a:r>
            <a:r>
              <a:rPr lang="en-US" sz="1800" dirty="0"/>
              <a:t> </a:t>
            </a:r>
            <a:r>
              <a:rPr lang="en-US" sz="1800" dirty="0" err="1"/>
              <a:t>или</a:t>
            </a:r>
            <a:r>
              <a:rPr lang="en-US" sz="1800" dirty="0"/>
              <a:t> </a:t>
            </a:r>
            <a:r>
              <a:rPr lang="en-US" sz="1800" dirty="0" err="1"/>
              <a:t>на</a:t>
            </a:r>
            <a:r>
              <a:rPr lang="en-US" sz="1800" dirty="0"/>
              <a:t> </a:t>
            </a:r>
            <a:r>
              <a:rPr lang="en-US" sz="1800" dirty="0" err="1"/>
              <a:t>неки</a:t>
            </a:r>
            <a:r>
              <a:rPr lang="en-US" sz="1800" dirty="0"/>
              <a:t> </a:t>
            </a:r>
            <a:r>
              <a:rPr lang="en-US" sz="1800" dirty="0" err="1"/>
              <a:t>други</a:t>
            </a:r>
            <a:r>
              <a:rPr lang="en-US" sz="1800" dirty="0"/>
              <a:t> </a:t>
            </a:r>
            <a:r>
              <a:rPr lang="en-US" sz="1800" dirty="0" err="1"/>
              <a:t>начин</a:t>
            </a:r>
            <a:r>
              <a:rPr lang="en-US" sz="1800" dirty="0"/>
              <a:t>)</a:t>
            </a:r>
            <a:r>
              <a:rPr lang="x-none" sz="1800" dirty="0"/>
              <a:t>, открива </a:t>
            </a:r>
            <a:r>
              <a:rPr lang="sr-Latn-CS" sz="1800" dirty="0"/>
              <a:t>присуство и локализација у ћелији (ткиву)</a:t>
            </a:r>
            <a:endParaRPr lang="x-none" sz="1800" dirty="0"/>
          </a:p>
          <a:p>
            <a:pPr lvl="1"/>
            <a:r>
              <a:rPr lang="x-none" sz="1600" dirty="0"/>
              <a:t>Реакције з</a:t>
            </a:r>
            <a:r>
              <a:rPr lang="sr-Latn-CS" sz="1600" dirty="0"/>
              <a:t>а ДНК</a:t>
            </a:r>
            <a:r>
              <a:rPr lang="x-none" sz="1600" dirty="0"/>
              <a:t> и</a:t>
            </a:r>
            <a:r>
              <a:rPr lang="sr-Latn-CS" sz="1600" dirty="0"/>
              <a:t> угљене хидрате</a:t>
            </a:r>
            <a:r>
              <a:rPr lang="x-none" sz="1600" dirty="0"/>
              <a:t>  - </a:t>
            </a:r>
            <a:r>
              <a:rPr lang="en-US" sz="1600" dirty="0" err="1"/>
              <a:t>са</a:t>
            </a:r>
            <a:r>
              <a:rPr lang="en-US" sz="1600" dirty="0"/>
              <a:t> </a:t>
            </a:r>
            <a:r>
              <a:rPr lang="en-US" sz="1600" dirty="0" err="1"/>
              <a:t>Шифовим</a:t>
            </a:r>
            <a:r>
              <a:rPr lang="en-US" sz="1600" dirty="0"/>
              <a:t> (</a:t>
            </a:r>
            <a:r>
              <a:rPr lang="sr-Latn-CS" sz="1600" dirty="0"/>
              <a:t>Schiff</a:t>
            </a:r>
            <a:r>
              <a:rPr lang="en-US" sz="1600" dirty="0"/>
              <a:t>)</a:t>
            </a:r>
            <a:r>
              <a:rPr lang="sr-Latn-CS" sz="1600" dirty="0"/>
              <a:t> реагенс</a:t>
            </a:r>
            <a:r>
              <a:rPr lang="en-US" sz="1600" dirty="0" err="1"/>
              <a:t>ом</a:t>
            </a:r>
            <a:r>
              <a:rPr lang="en-US" sz="1600" dirty="0"/>
              <a:t> </a:t>
            </a:r>
            <a:r>
              <a:rPr lang="en-US" sz="1600" dirty="0" err="1"/>
              <a:t>који</a:t>
            </a:r>
            <a:r>
              <a:rPr lang="en-US" sz="1600" dirty="0"/>
              <a:t> </a:t>
            </a:r>
            <a:r>
              <a:rPr lang="en-US" sz="1600" dirty="0" err="1"/>
              <a:t>реагује</a:t>
            </a:r>
            <a:r>
              <a:rPr lang="en-US" sz="1600" dirty="0"/>
              <a:t> </a:t>
            </a:r>
            <a:r>
              <a:rPr lang="en-US" sz="1600" dirty="0" err="1"/>
              <a:t>са</a:t>
            </a:r>
            <a:r>
              <a:rPr lang="en-US" sz="1600" dirty="0"/>
              <a:t> </a:t>
            </a:r>
            <a:r>
              <a:rPr lang="en-US" sz="1600" dirty="0" err="1"/>
              <a:t>алдехидним</a:t>
            </a:r>
            <a:r>
              <a:rPr lang="en-US" sz="1600" dirty="0"/>
              <a:t> </a:t>
            </a:r>
            <a:r>
              <a:rPr lang="en-US" sz="1600" dirty="0" err="1"/>
              <a:t>групама</a:t>
            </a:r>
            <a:r>
              <a:rPr lang="en-US" sz="1600" dirty="0"/>
              <a:t>.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57311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sr-Latn-CS" b="1" dirty="0">
                <a:solidFill>
                  <a:srgbClr val="FF3399"/>
                </a:solidFill>
              </a:rPr>
              <a:t>Реакције Schiff-овог реагенса са алдехидним групама</a:t>
            </a:r>
            <a:r>
              <a:rPr lang="en-US" dirty="0">
                <a:solidFill>
                  <a:srgbClr val="FF3399"/>
                </a:solidFill>
              </a:rPr>
              <a:t/>
            </a:r>
            <a:br>
              <a:rPr lang="en-US" dirty="0">
                <a:solidFill>
                  <a:srgbClr val="FF3399"/>
                </a:solidFill>
              </a:rPr>
            </a:br>
            <a:endParaRPr lang="en-US" dirty="0">
              <a:solidFill>
                <a:srgbClr val="FF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382000" cy="4876800"/>
          </a:xfrm>
        </p:spPr>
        <p:txBody>
          <a:bodyPr>
            <a:normAutofit fontScale="92500"/>
          </a:bodyPr>
          <a:lstStyle/>
          <a:p>
            <a:r>
              <a:rPr lang="sr-Latn-CS" sz="2800" b="1" dirty="0">
                <a:solidFill>
                  <a:srgbClr val="3333FF"/>
                </a:solidFill>
              </a:rPr>
              <a:t>Schiff-ов реагенс </a:t>
            </a:r>
            <a:r>
              <a:rPr lang="x-none" sz="2800" dirty="0"/>
              <a:t>- </a:t>
            </a:r>
            <a:r>
              <a:rPr lang="sr-Latn-CS" sz="2800" dirty="0"/>
              <a:t> раствор који реагује са алдехидима</a:t>
            </a:r>
            <a:endParaRPr lang="x-none" sz="2800" dirty="0"/>
          </a:p>
          <a:p>
            <a:r>
              <a:rPr lang="x-none" sz="2800" dirty="0"/>
              <a:t>Ф</a:t>
            </a:r>
            <a:r>
              <a:rPr lang="sr-Latn-CS" sz="2800" dirty="0"/>
              <a:t>ормира</a:t>
            </a:r>
            <a:r>
              <a:rPr lang="x-none" sz="2800" dirty="0"/>
              <a:t> -</a:t>
            </a:r>
            <a:r>
              <a:rPr lang="sr-Latn-CS" sz="2800" dirty="0"/>
              <a:t> </a:t>
            </a:r>
            <a:r>
              <a:rPr lang="sr-Latn-CS" sz="2800" dirty="0">
                <a:solidFill>
                  <a:srgbClr val="CC3399"/>
                </a:solidFill>
              </a:rPr>
              <a:t>црвено</a:t>
            </a:r>
            <a:r>
              <a:rPr lang="sr-Latn-CS" sz="2800" dirty="0"/>
              <a:t> обојен продукт</a:t>
            </a:r>
            <a:endParaRPr lang="x-none" sz="2800" dirty="0"/>
          </a:p>
          <a:p>
            <a:endParaRPr lang="x-none" sz="2800" dirty="0"/>
          </a:p>
          <a:p>
            <a:r>
              <a:rPr lang="x-none" sz="2800" dirty="0"/>
              <a:t>Р</a:t>
            </a:r>
            <a:r>
              <a:rPr lang="sr-Latn-CS" sz="2800" dirty="0"/>
              <a:t>еагенс </a:t>
            </a:r>
            <a:r>
              <a:rPr lang="x-none" sz="2800" dirty="0"/>
              <a:t>– означава и</a:t>
            </a:r>
            <a:r>
              <a:rPr lang="sr-Latn-CS" sz="2800" dirty="0"/>
              <a:t> као </a:t>
            </a:r>
            <a:r>
              <a:rPr lang="sr-Latn-CS" sz="2800" i="1" dirty="0"/>
              <a:t>леукофуксин</a:t>
            </a:r>
            <a:r>
              <a:rPr lang="x-none" sz="2800" i="1" dirty="0"/>
              <a:t> (</a:t>
            </a:r>
            <a:r>
              <a:rPr lang="sr-Latn-CS" sz="2800" i="1" dirty="0"/>
              <a:t>леу</a:t>
            </a:r>
            <a:r>
              <a:rPr lang="sr-Cyrl-CS" sz="2800" i="1" dirty="0"/>
              <a:t>к</a:t>
            </a:r>
            <a:r>
              <a:rPr lang="sr-Latn-CS" sz="2800" i="1" dirty="0"/>
              <a:t>о</a:t>
            </a:r>
            <a:r>
              <a:rPr lang="sr-Latn-CS" sz="2800" dirty="0"/>
              <a:t> </a:t>
            </a:r>
            <a:r>
              <a:rPr lang="x-none" sz="2800" dirty="0"/>
              <a:t>–</a:t>
            </a:r>
            <a:r>
              <a:rPr lang="sr-Latn-CS" sz="2800" dirty="0"/>
              <a:t> бело</a:t>
            </a:r>
            <a:r>
              <a:rPr lang="x-none" sz="2800" dirty="0"/>
              <a:t>)</a:t>
            </a:r>
            <a:r>
              <a:rPr lang="sr-Latn-CS" sz="2800" dirty="0"/>
              <a:t> </a:t>
            </a:r>
            <a:endParaRPr lang="x-none" sz="2800" dirty="0"/>
          </a:p>
          <a:p>
            <a:pPr lvl="1"/>
            <a:r>
              <a:rPr lang="x-none" sz="2400" dirty="0"/>
              <a:t>бео -</a:t>
            </a:r>
            <a:r>
              <a:rPr lang="sr-Latn-CS" sz="2400" dirty="0"/>
              <a:t> у редукованом стању</a:t>
            </a:r>
            <a:endParaRPr lang="x-none" sz="2400" dirty="0"/>
          </a:p>
          <a:p>
            <a:pPr lvl="1"/>
            <a:r>
              <a:rPr lang="sr-Latn-CS" sz="2400" dirty="0"/>
              <a:t> црвен</a:t>
            </a:r>
            <a:r>
              <a:rPr lang="x-none" sz="2400" dirty="0"/>
              <a:t>е</a:t>
            </a:r>
            <a:r>
              <a:rPr lang="sr-Latn-CS" sz="2400" dirty="0"/>
              <a:t> бој</a:t>
            </a:r>
            <a:r>
              <a:rPr lang="x-none" sz="2400" dirty="0"/>
              <a:t>е</a:t>
            </a:r>
            <a:r>
              <a:rPr lang="sr-Latn-CS" sz="2400" dirty="0"/>
              <a:t> (</a:t>
            </a:r>
            <a:r>
              <a:rPr lang="sr-Latn-CS" sz="2400" b="1" dirty="0">
                <a:solidFill>
                  <a:srgbClr val="CC3399"/>
                </a:solidFill>
              </a:rPr>
              <a:t>магента</a:t>
            </a:r>
            <a:r>
              <a:rPr lang="sr-Latn-CS" sz="2400" dirty="0"/>
              <a:t>) </a:t>
            </a:r>
            <a:r>
              <a:rPr lang="x-none" sz="2400" dirty="0"/>
              <a:t>– у </a:t>
            </a:r>
            <a:r>
              <a:rPr lang="sr-Latn-CS" sz="2400" dirty="0"/>
              <a:t>оксид</a:t>
            </a:r>
            <a:r>
              <a:rPr lang="x-none" sz="2400" dirty="0"/>
              <a:t>ованом стању</a:t>
            </a:r>
            <a:r>
              <a:rPr lang="sr-Latn-CS" sz="2400" dirty="0"/>
              <a:t>, након реакције са алдехидима</a:t>
            </a:r>
            <a:endParaRPr lang="x-none" sz="2400" dirty="0"/>
          </a:p>
          <a:p>
            <a:pPr marL="457200" lvl="1" indent="-457200">
              <a:spcBef>
                <a:spcPts val="1800"/>
              </a:spcBef>
              <a:buFont typeface="Wingdings" pitchFamily="2" charset="2"/>
              <a:buChar char="Ø"/>
            </a:pPr>
            <a:r>
              <a:rPr lang="x-none" sz="2400" dirty="0"/>
              <a:t>Д</a:t>
            </a:r>
            <a:r>
              <a:rPr lang="sr-Latn-CS" sz="2400" dirty="0"/>
              <a:t>ве примене Schiff-овог реа</a:t>
            </a:r>
            <a:r>
              <a:rPr lang="x-none" sz="2400" dirty="0"/>
              <a:t>г</a:t>
            </a:r>
            <a:r>
              <a:rPr lang="sr-Latn-CS" sz="2400" dirty="0"/>
              <a:t>енса у хистохемији</a:t>
            </a:r>
            <a:endParaRPr lang="x-none" sz="2400" dirty="0"/>
          </a:p>
          <a:p>
            <a:pPr lvl="1" indent="-631825">
              <a:buClr>
                <a:srgbClr val="FF3399"/>
              </a:buClr>
              <a:buFont typeface="Wingdings" pitchFamily="2" charset="2"/>
              <a:buChar char="v"/>
            </a:pPr>
            <a:r>
              <a:rPr lang="sr-Latn-CS" sz="2400" b="1" dirty="0">
                <a:solidFill>
                  <a:srgbClr val="3333FF"/>
                </a:solidFill>
              </a:rPr>
              <a:t>Feulgen-</a:t>
            </a:r>
            <a:r>
              <a:rPr lang="sr-Latn-CS" sz="2400" i="1" dirty="0"/>
              <a:t>ова реакција за ДНК</a:t>
            </a:r>
            <a:r>
              <a:rPr lang="sr-Latn-CS" sz="2400" dirty="0"/>
              <a:t>, а друга је </a:t>
            </a:r>
            <a:endParaRPr lang="x-none" sz="2400" dirty="0"/>
          </a:p>
          <a:p>
            <a:pPr lvl="1" indent="-631825">
              <a:buClr>
                <a:srgbClr val="FF3399"/>
              </a:buClr>
              <a:buFont typeface="Wingdings" pitchFamily="2" charset="2"/>
              <a:buChar char="v"/>
            </a:pPr>
            <a:r>
              <a:rPr lang="x-none" sz="2400" b="1" dirty="0">
                <a:solidFill>
                  <a:srgbClr val="3333FF"/>
                </a:solidFill>
              </a:rPr>
              <a:t>PAS</a:t>
            </a:r>
            <a:r>
              <a:rPr lang="sr-Latn-CS" sz="2400" dirty="0"/>
              <a:t> (перјодна киселина</a:t>
            </a:r>
            <a:r>
              <a:rPr lang="x-none" sz="2400" dirty="0"/>
              <a:t> </a:t>
            </a:r>
            <a:r>
              <a:rPr lang="sr-Latn-CS" sz="2400" dirty="0"/>
              <a:t>-</a:t>
            </a:r>
            <a:r>
              <a:rPr lang="x-none" sz="2400" dirty="0"/>
              <a:t> </a:t>
            </a:r>
            <a:r>
              <a:rPr lang="sr-Latn-CS" sz="2400" dirty="0"/>
              <a:t>Schiff) </a:t>
            </a:r>
            <a:r>
              <a:rPr lang="sr-Latn-CS" sz="2400" i="1" dirty="0"/>
              <a:t>реакција за угљене хидрате</a:t>
            </a:r>
            <a:r>
              <a:rPr lang="sr-Latn-CS" sz="2400" dirty="0"/>
              <a:t> и за макромолекуле богате угљеним хидратима</a:t>
            </a:r>
            <a:endParaRPr lang="en-US" sz="2400" dirty="0"/>
          </a:p>
          <a:p>
            <a:pPr lvl="1"/>
            <a:endParaRPr lang="x-none" sz="2400" dirty="0"/>
          </a:p>
          <a:p>
            <a:pPr lvl="1"/>
            <a:endParaRPr lang="x-none" sz="2400" dirty="0"/>
          </a:p>
          <a:p>
            <a:pPr lvl="1"/>
            <a:endParaRPr lang="x-none" sz="2400" dirty="0"/>
          </a:p>
          <a:p>
            <a:pPr lvl="1"/>
            <a:endParaRPr lang="en-US" sz="2400" dirty="0"/>
          </a:p>
          <a:p>
            <a:endParaRPr 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x-none" sz="3600" b="1" dirty="0">
                <a:solidFill>
                  <a:srgbClr val="3333FF"/>
                </a:solidFill>
              </a:rPr>
              <a:t>Фојлгенова</a:t>
            </a:r>
            <a:r>
              <a:rPr lang="sr-Latn-CS" sz="3600" i="1" dirty="0">
                <a:solidFill>
                  <a:srgbClr val="FF3399"/>
                </a:solidFill>
              </a:rPr>
              <a:t> </a:t>
            </a:r>
            <a:r>
              <a:rPr lang="sr-Latn-CS" sz="3600" b="1" i="1" dirty="0">
                <a:solidFill>
                  <a:srgbClr val="CC3300"/>
                </a:solidFill>
              </a:rPr>
              <a:t>реакција за ДНК</a:t>
            </a:r>
            <a:endParaRPr lang="en-US" sz="3600" b="1" dirty="0">
              <a:solidFill>
                <a:srgbClr val="CC33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229600" cy="1600200"/>
          </a:xfrm>
        </p:spPr>
        <p:txBody>
          <a:bodyPr>
            <a:normAutofit fontScale="85000" lnSpcReduction="20000"/>
          </a:bodyPr>
          <a:lstStyle/>
          <a:p>
            <a:r>
              <a:rPr lang="x-none" sz="2400" dirty="0"/>
              <a:t>благо</a:t>
            </a:r>
            <a:r>
              <a:rPr lang="sr-Latn-CS" sz="2400" dirty="0"/>
              <a:t> </a:t>
            </a:r>
            <a:r>
              <a:rPr lang="x-none" sz="2400" dirty="0"/>
              <a:t>кисела</a:t>
            </a:r>
            <a:r>
              <a:rPr lang="sr-Latn-CS" sz="2400" dirty="0"/>
              <a:t> </a:t>
            </a:r>
            <a:r>
              <a:rPr lang="x-none" sz="2400" dirty="0"/>
              <a:t>хидролиза</a:t>
            </a:r>
            <a:r>
              <a:rPr lang="sr-Latn-CS" sz="2400" dirty="0"/>
              <a:t> </a:t>
            </a:r>
            <a:r>
              <a:rPr lang="x-none" sz="2400" dirty="0"/>
              <a:t>са</a:t>
            </a:r>
            <a:r>
              <a:rPr lang="sr-Latn-CS" sz="2400" dirty="0"/>
              <a:t> </a:t>
            </a:r>
            <a:r>
              <a:rPr lang="en-US" sz="2400" dirty="0" err="1"/>
              <a:t>HCl</a:t>
            </a:r>
            <a:r>
              <a:rPr lang="sr-Latn-CS" sz="2400" dirty="0"/>
              <a:t> </a:t>
            </a:r>
            <a:r>
              <a:rPr lang="x-none" sz="2400" dirty="0"/>
              <a:t>– уклања</a:t>
            </a:r>
            <a:r>
              <a:rPr lang="sr-Latn-CS" sz="2400" dirty="0"/>
              <a:t> </a:t>
            </a:r>
            <a:r>
              <a:rPr lang="x-none" sz="2400" dirty="0"/>
              <a:t>пуринске</a:t>
            </a:r>
            <a:r>
              <a:rPr lang="sr-Latn-CS" sz="2400" dirty="0"/>
              <a:t> </a:t>
            </a:r>
            <a:r>
              <a:rPr lang="x-none" sz="2400" dirty="0"/>
              <a:t>групе</a:t>
            </a:r>
            <a:r>
              <a:rPr lang="sr-Latn-CS" sz="2400" dirty="0"/>
              <a:t> </a:t>
            </a:r>
            <a:r>
              <a:rPr lang="x-none" sz="2400" dirty="0"/>
              <a:t>са</a:t>
            </a:r>
            <a:r>
              <a:rPr lang="sr-Latn-CS" sz="2400" dirty="0"/>
              <a:t> </a:t>
            </a:r>
            <a:r>
              <a:rPr lang="x-none" sz="2400" dirty="0"/>
              <a:t>дезоксирибозе</a:t>
            </a:r>
            <a:r>
              <a:rPr lang="sr-Latn-CS" sz="2400" dirty="0"/>
              <a:t> </a:t>
            </a:r>
            <a:endParaRPr lang="x-none" sz="2400" dirty="0"/>
          </a:p>
          <a:p>
            <a:r>
              <a:rPr lang="sr-Latn-CS" sz="2400" dirty="0"/>
              <a:t> </a:t>
            </a:r>
            <a:r>
              <a:rPr lang="x-none" sz="2400" dirty="0"/>
              <a:t>дезоксирибоза</a:t>
            </a:r>
            <a:r>
              <a:rPr lang="sr-Latn-CS" sz="2400" dirty="0"/>
              <a:t> </a:t>
            </a:r>
            <a:r>
              <a:rPr lang="x-none" sz="2400" dirty="0"/>
              <a:t>се</a:t>
            </a:r>
            <a:r>
              <a:rPr lang="sr-Latn-CS" sz="2400" dirty="0"/>
              <a:t> </a:t>
            </a:r>
            <a:r>
              <a:rPr lang="x-none" sz="2400" dirty="0"/>
              <a:t>отвара</a:t>
            </a:r>
            <a:r>
              <a:rPr lang="sr-Latn-CS" sz="2400" dirty="0"/>
              <a:t> </a:t>
            </a:r>
            <a:r>
              <a:rPr lang="x-none" sz="2400" dirty="0"/>
              <a:t>и</a:t>
            </a:r>
            <a:r>
              <a:rPr lang="sr-Latn-CS" sz="2400" dirty="0"/>
              <a:t> </a:t>
            </a:r>
            <a:r>
              <a:rPr lang="x-none" sz="2400" dirty="0"/>
              <a:t>формира</a:t>
            </a:r>
            <a:r>
              <a:rPr lang="sr-Latn-CS" sz="2400" dirty="0"/>
              <a:t> </a:t>
            </a:r>
            <a:r>
              <a:rPr lang="x-none" sz="2400" dirty="0"/>
              <a:t>алдехидне</a:t>
            </a:r>
            <a:r>
              <a:rPr lang="sr-Latn-CS" sz="2400" dirty="0"/>
              <a:t> </a:t>
            </a:r>
            <a:r>
              <a:rPr lang="x-none" sz="2400" dirty="0"/>
              <a:t>групе</a:t>
            </a:r>
          </a:p>
          <a:p>
            <a:r>
              <a:rPr lang="x-none" sz="2400" dirty="0"/>
              <a:t>алдехидне</a:t>
            </a:r>
            <a:r>
              <a:rPr lang="sr-Latn-CS" sz="2400" dirty="0"/>
              <a:t> </a:t>
            </a:r>
            <a:r>
              <a:rPr lang="x-none" sz="2400" dirty="0"/>
              <a:t>групе -</a:t>
            </a:r>
            <a:r>
              <a:rPr lang="sr-Latn-CS" sz="2400" dirty="0"/>
              <a:t> </a:t>
            </a:r>
            <a:r>
              <a:rPr lang="x-none" sz="2400" dirty="0"/>
              <a:t>реагују</a:t>
            </a:r>
            <a:r>
              <a:rPr lang="sr-Latn-CS" sz="2400" dirty="0"/>
              <a:t> </a:t>
            </a:r>
            <a:r>
              <a:rPr lang="x-none" sz="2400" dirty="0"/>
              <a:t>са</a:t>
            </a:r>
            <a:r>
              <a:rPr lang="sr-Latn-CS" sz="2400" dirty="0"/>
              <a:t> Schiff-ов</a:t>
            </a:r>
            <a:r>
              <a:rPr lang="x-none" sz="2400" dirty="0"/>
              <a:t>им</a:t>
            </a:r>
            <a:r>
              <a:rPr lang="sr-Latn-CS" sz="2400" dirty="0"/>
              <a:t> реагенс</a:t>
            </a:r>
            <a:r>
              <a:rPr lang="x-none" sz="2400" dirty="0"/>
              <a:t>ом </a:t>
            </a:r>
          </a:p>
          <a:p>
            <a:r>
              <a:rPr lang="x-none" sz="2400" dirty="0"/>
              <a:t>ствара</a:t>
            </a:r>
            <a:r>
              <a:rPr lang="sr-Latn-CS" sz="2400" dirty="0"/>
              <a:t> </a:t>
            </a:r>
            <a:r>
              <a:rPr lang="x-none" sz="2400" b="1" dirty="0">
                <a:solidFill>
                  <a:srgbClr val="FF3399"/>
                </a:solidFill>
              </a:rPr>
              <a:t>магента</a:t>
            </a:r>
            <a:r>
              <a:rPr lang="sr-Latn-CS" sz="2400" dirty="0"/>
              <a:t> (</a:t>
            </a:r>
            <a:r>
              <a:rPr lang="x-none" sz="2400" dirty="0"/>
              <a:t>црвено</a:t>
            </a:r>
            <a:r>
              <a:rPr lang="sr-Latn-CS" sz="2400" dirty="0"/>
              <a:t>) </a:t>
            </a:r>
            <a:r>
              <a:rPr lang="x-none" sz="2400" dirty="0"/>
              <a:t>обојен</a:t>
            </a:r>
            <a:r>
              <a:rPr lang="sr-Latn-CS" sz="2400" dirty="0"/>
              <a:t> </a:t>
            </a:r>
            <a:r>
              <a:rPr lang="x-none" sz="2400" dirty="0"/>
              <a:t>реакциони</a:t>
            </a:r>
            <a:r>
              <a:rPr lang="sr-Latn-CS" sz="2400" dirty="0"/>
              <a:t> </a:t>
            </a:r>
            <a:r>
              <a:rPr lang="x-none" sz="2400" dirty="0"/>
              <a:t>продукт</a:t>
            </a:r>
            <a:endParaRPr lang="en-US" sz="2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10156" t="44792" r="29688" b="32291"/>
          <a:stretch>
            <a:fillRect/>
          </a:stretch>
        </p:blipFill>
        <p:spPr bwMode="auto">
          <a:xfrm>
            <a:off x="533400" y="2743200"/>
            <a:ext cx="8267700" cy="2362200"/>
          </a:xfrm>
          <a:prstGeom prst="rect">
            <a:avLst/>
          </a:prstGeom>
          <a:noFill/>
          <a:ln w="9525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304800" y="5334000"/>
            <a:ext cx="8534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27063" marR="0" lvl="0" indent="-2317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3399"/>
              </a:buClr>
              <a:buSzTx/>
              <a:buFont typeface="Wingdings" pitchFamily="2" charset="2"/>
              <a:buChar char="ü"/>
              <a:tabLst/>
            </a:pPr>
            <a:r>
              <a:rPr kumimoji="0" lang="x-none" b="0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Latn-CS" b="0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реакција специфична за ДНК</a:t>
            </a:r>
            <a:r>
              <a:rPr kumimoji="0" lang="x-none" b="0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-  </a:t>
            </a:r>
            <a:r>
              <a:rPr kumimoji="0" lang="sr-Latn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HCl </a:t>
            </a:r>
            <a:r>
              <a:rPr kumimoji="0" lang="sr-Cyrl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хидролиза доводи до тога да само дезоксирибоза формира алдехидне групе</a:t>
            </a:r>
          </a:p>
          <a:p>
            <a:pPr marL="403225" marR="0" lvl="0" indent="53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33FF"/>
              </a:buClr>
              <a:buSzTx/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sr-Cyrl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РНК не реагује у овој процедури - нема шећер дезоксирибозу</a:t>
            </a:r>
          </a:p>
          <a:p>
            <a:pPr marL="573088" indent="-177800" algn="just" fontAlgn="base">
              <a:spcBef>
                <a:spcPct val="0"/>
              </a:spcBef>
              <a:spcAft>
                <a:spcPct val="0"/>
              </a:spcAft>
              <a:buClr>
                <a:srgbClr val="3333FF"/>
              </a:buClr>
              <a:buFont typeface="Wingdings" pitchFamily="2" charset="2"/>
              <a:buChar char="ü"/>
              <a:tabLst>
                <a:tab pos="573088" algn="l"/>
              </a:tabLst>
            </a:pPr>
            <a:r>
              <a:rPr lang="sr-Cyrl-CS" dirty="0"/>
              <a:t>показује ДНК хроматин унутар нуклеуса и ДНК у фагозомима макрофага, ДНК   митохондрија –премала количина, негативна реакција</a:t>
            </a:r>
            <a:endParaRPr kumimoji="0" lang="sr-Cyrl-C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A203798-AC54-4192-8484-A87F4B8FB60F}"/>
              </a:ext>
            </a:extLst>
          </p:cNvPr>
          <p:cNvSpPr/>
          <p:nvPr/>
        </p:nvSpPr>
        <p:spPr>
          <a:xfrm>
            <a:off x="609600" y="3886200"/>
            <a:ext cx="609600" cy="3048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Autofit/>
          </a:bodyPr>
          <a:lstStyle/>
          <a:p>
            <a:r>
              <a:rPr lang="sr-Cyrl-CS" sz="2400" b="1" dirty="0">
                <a:solidFill>
                  <a:srgbClr val="3333FF"/>
                </a:solidFill>
              </a:rPr>
              <a:t>Пример специфичног и неспецифичног бојења </a:t>
            </a:r>
            <a:r>
              <a:rPr lang="sr-Cyrl-CS" sz="2400" b="1" dirty="0">
                <a:solidFill>
                  <a:srgbClr val="CC3399"/>
                </a:solidFill>
              </a:rPr>
              <a:t>ДНК</a:t>
            </a:r>
            <a:r>
              <a:rPr lang="en-US" sz="2400" dirty="0">
                <a:solidFill>
                  <a:srgbClr val="3333FF"/>
                </a:solidFill>
              </a:rPr>
              <a:t/>
            </a:r>
            <a:br>
              <a:rPr lang="en-US" sz="2400" dirty="0">
                <a:solidFill>
                  <a:srgbClr val="3333FF"/>
                </a:solidFill>
              </a:rPr>
            </a:br>
            <a:endParaRPr lang="en-US" sz="2400" dirty="0">
              <a:solidFill>
                <a:srgbClr val="3333FF"/>
              </a:solidFill>
            </a:endParaRPr>
          </a:p>
        </p:txBody>
      </p:sp>
      <p:pic>
        <p:nvPicPr>
          <p:cNvPr id="4" name="Picture 3" descr="Feulgenova reakcija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228600" y="1219200"/>
            <a:ext cx="5105400" cy="5181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21094" t="32292" r="43750" b="18750"/>
          <a:stretch>
            <a:fillRect/>
          </a:stretch>
        </p:blipFill>
        <p:spPr bwMode="auto">
          <a:xfrm>
            <a:off x="5486400" y="1828800"/>
            <a:ext cx="3429000" cy="3581400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162800" cy="1143000"/>
          </a:xfrm>
        </p:spPr>
        <p:txBody>
          <a:bodyPr>
            <a:normAutofit/>
          </a:bodyPr>
          <a:lstStyle/>
          <a:p>
            <a:r>
              <a:rPr lang="sr-Latn-CS" sz="3600" b="1" dirty="0">
                <a:solidFill>
                  <a:srgbClr val="3333FF"/>
                </a:solidFill>
              </a:rPr>
              <a:t>PAS</a:t>
            </a:r>
            <a:r>
              <a:rPr lang="sr-Latn-CS" sz="3600" dirty="0"/>
              <a:t> </a:t>
            </a:r>
            <a:r>
              <a:rPr lang="sr-Latn-CS" sz="3600" i="1" dirty="0">
                <a:solidFill>
                  <a:srgbClr val="FF3399"/>
                </a:solidFill>
              </a:rPr>
              <a:t>реакција за угљене хидрате</a:t>
            </a:r>
            <a:endParaRPr lang="en-US" sz="3600" dirty="0">
              <a:solidFill>
                <a:srgbClr val="FF3399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28125" t="43750" r="27344" b="19792"/>
          <a:stretch>
            <a:fillRect/>
          </a:stretch>
        </p:blipFill>
        <p:spPr bwMode="auto">
          <a:xfrm>
            <a:off x="762000" y="3429000"/>
            <a:ext cx="4839789" cy="2971800"/>
          </a:xfrm>
          <a:prstGeom prst="rect">
            <a:avLst/>
          </a:prstGeom>
          <a:noFill/>
          <a:ln w="952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1220688"/>
            <a:ext cx="65532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04813" marR="0" lvl="0" indent="52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Latn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за детекцију </a:t>
            </a:r>
            <a:r>
              <a:rPr kumimoji="0" lang="sr-Latn-CS" sz="1400" b="1" i="0" u="none" strike="noStrike" cap="none" normalizeH="0" baseline="0" dirty="0">
                <a:ln>
                  <a:noFill/>
                </a:ln>
                <a:solidFill>
                  <a:srgbClr val="3333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гликогена</a:t>
            </a:r>
            <a:r>
              <a:rPr kumimoji="0" lang="sr-Latn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и молекула који садрже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угљене хидрате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endParaRPr kumimoji="0" lang="x-non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627063" marR="0" lvl="0" indent="-1698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sr-Cyrl-CS" sz="1400" b="1" i="0" u="none" strike="noStrike" cap="none" normalizeH="0" baseline="0" dirty="0">
                <a:ln>
                  <a:noFill/>
                </a:ln>
                <a:solidFill>
                  <a:srgbClr val="6600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хексозни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прстенови угљених хидрата садрже </a:t>
            </a: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суседне угљеникове атоме од којих сваки носи   хидроксилну (</a:t>
            </a:r>
            <a:r>
              <a:rPr kumimoji="0" lang="sr-Latn-CS" sz="1400" b="1" i="0" u="none" strike="noStrike" cap="none" normalizeH="0" baseline="0" dirty="0">
                <a:ln>
                  <a:noFill/>
                </a:ln>
                <a:solidFill>
                  <a:srgbClr val="3333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OH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) групу</a:t>
            </a:r>
            <a:endParaRPr kumimoji="0" lang="x-non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627063" marR="0" lvl="0" indent="-169863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>
                <a:tab pos="509588" algn="l"/>
              </a:tabLst>
            </a:pPr>
            <a:r>
              <a:rPr lang="x-none" sz="1400" dirty="0"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x-none" sz="1400" b="1" dirty="0">
                <a:solidFill>
                  <a:srgbClr val="6600CC"/>
                </a:solidFill>
                <a:latin typeface="+mj-lt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sr-Cyrl-CS" sz="1400" b="1" i="0" u="none" strike="noStrike" cap="none" normalizeH="0" baseline="0" dirty="0">
                <a:ln>
                  <a:noFill/>
                </a:ln>
                <a:solidFill>
                  <a:srgbClr val="6600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ексоза-амини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, гликоза-аминоглукани садрже </a:t>
            </a: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суседне угљеникове атоме од којих један носи једну -</a:t>
            </a:r>
            <a:r>
              <a:rPr kumimoji="0" lang="sr-Latn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OH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групу, а други једну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амино-групу</a:t>
            </a: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(NH</a:t>
            </a:r>
            <a:r>
              <a:rPr kumimoji="0" lang="x-none" sz="1400" b="0" i="0" u="none" strike="noStrike" cap="none" normalizeH="0" baseline="-25000" dirty="0">
                <a:ln>
                  <a:noFill/>
                </a:ln>
                <a:solidFill>
                  <a:srgbClr val="3333FF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2</a:t>
            </a:r>
            <a:r>
              <a:rPr lang="x-none" sz="1400" dirty="0">
                <a:solidFill>
                  <a:srgbClr val="3333FF"/>
                </a:solidFill>
                <a:latin typeface="+mj-lt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. </a:t>
            </a:r>
            <a:endParaRPr kumimoji="0" lang="x-non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627063" marR="0" lvl="0" indent="-169863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п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ерјодна киселина </a:t>
            </a:r>
            <a:r>
              <a:rPr kumimoji="0" lang="x-none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(HIO</a:t>
            </a:r>
            <a:r>
              <a:rPr kumimoji="0" lang="x-none" sz="1400" b="0" i="0" u="none" strike="noStrike" cap="none" normalizeH="0" baseline="-2500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4</a:t>
            </a:r>
            <a:r>
              <a:rPr lang="x-none" sz="1400" dirty="0">
                <a:latin typeface="+mj-lt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sr-Cyrl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цепа везу између ових суседних угљеникових атома - формира алдехидне групе,  које реагују с</a:t>
            </a:r>
            <a:r>
              <a:rPr kumimoji="0" lang="sr-Latn-C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 Shiff-овим реагенсом</a:t>
            </a:r>
            <a:endParaRPr kumimoji="0" lang="sr-Latn-C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0725" name="Picture 5" descr="http://www.easloffice.eu/jhep/contest/website/sent_images/20111207-5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6215211" y="3853011"/>
            <a:ext cx="3505200" cy="2352379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8" name="Right Arrow 7"/>
          <p:cNvSpPr/>
          <p:nvPr/>
        </p:nvSpPr>
        <p:spPr>
          <a:xfrm rot="1042324">
            <a:off x="7112987" y="3851982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27" name="Picture 7" descr="hist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482063" y="375937"/>
            <a:ext cx="3037874" cy="2286000"/>
          </a:xfrm>
          <a:prstGeom prst="rect">
            <a:avLst/>
          </a:prstGeom>
          <a:noFill/>
        </p:spPr>
      </p:pic>
      <p:sp>
        <p:nvSpPr>
          <p:cNvPr id="10" name="Right Arrow 9"/>
          <p:cNvSpPr/>
          <p:nvPr/>
        </p:nvSpPr>
        <p:spPr>
          <a:xfrm rot="1042324">
            <a:off x="7036786" y="1108782"/>
            <a:ext cx="838200" cy="3048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Rcy;&amp;iecy;&amp;zcy;&amp;ucy;&amp;lcy;&amp;tcy;&amp;acy;&amp;tcy; &amp;scy;&amp;lcy;&amp;icy;&amp;kcy;&amp;acy; &amp;zcy;&amp;acy; basal lam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3648075" cy="37433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1000" y="304800"/>
            <a:ext cx="762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v"/>
            </a:pPr>
            <a:r>
              <a:rPr lang="sr-Latn-CS" b="1" dirty="0">
                <a:solidFill>
                  <a:srgbClr val="3333FF"/>
                </a:solidFill>
              </a:rPr>
              <a:t>PAS </a:t>
            </a:r>
            <a:r>
              <a:rPr lang="sr-Cyrl-CS" b="1" dirty="0">
                <a:solidFill>
                  <a:srgbClr val="3333FF"/>
                </a:solidFill>
              </a:rPr>
              <a:t>реакција  </a:t>
            </a:r>
            <a:r>
              <a:rPr lang="sr-Cyrl-CS" dirty="0"/>
              <a:t>служи хистолозима за идентификацију </a:t>
            </a:r>
            <a:r>
              <a:rPr lang="en-US" dirty="0"/>
              <a:t> - </a:t>
            </a:r>
            <a:endParaRPr lang="x-none" dirty="0"/>
          </a:p>
          <a:p>
            <a:pPr marL="693738" indent="-63500">
              <a:buClr>
                <a:srgbClr val="6600CC"/>
              </a:buClr>
              <a:buFont typeface="Wingdings" pitchFamily="2" charset="2"/>
              <a:buChar char="ü"/>
            </a:pPr>
            <a:r>
              <a:rPr lang="sr-Cyrl-CS" dirty="0"/>
              <a:t>	материјала </a:t>
            </a:r>
            <a:r>
              <a:rPr lang="sr-Cyrl-CS" dirty="0">
                <a:solidFill>
                  <a:srgbClr val="3333FF"/>
                </a:solidFill>
              </a:rPr>
              <a:t>базалне ламине </a:t>
            </a:r>
            <a:r>
              <a:rPr lang="sr-Cyrl-CS" dirty="0"/>
              <a:t>и </a:t>
            </a:r>
            <a:r>
              <a:rPr lang="sr-Cyrl-CS" dirty="0">
                <a:solidFill>
                  <a:srgbClr val="3333FF"/>
                </a:solidFill>
              </a:rPr>
              <a:t>ретикуларних влакана</a:t>
            </a:r>
          </a:p>
          <a:p>
            <a:pPr marL="693738" indent="-63500">
              <a:buClr>
                <a:srgbClr val="6600CC"/>
              </a:buClr>
              <a:buFont typeface="Wingdings" pitchFamily="2" charset="2"/>
              <a:buChar char="ü"/>
            </a:pPr>
            <a:r>
              <a:rPr lang="sr-Cyrl-CS" dirty="0"/>
              <a:t> 	садрже </a:t>
            </a:r>
            <a:r>
              <a:rPr lang="sr-Latn-CS" dirty="0"/>
              <a:t>PAS</a:t>
            </a:r>
            <a:r>
              <a:rPr lang="sr-Cyrl-CS" dirty="0"/>
              <a:t>-позитивне шећерне групе </a:t>
            </a:r>
          </a:p>
          <a:p>
            <a:pPr marL="693738" indent="-63500">
              <a:buClr>
                <a:srgbClr val="6600CC"/>
              </a:buClr>
              <a:buFont typeface="Wingdings" pitchFamily="2" charset="2"/>
              <a:buChar char="ü"/>
            </a:pPr>
            <a:r>
              <a:rPr lang="sr-Cyrl-CS" dirty="0"/>
              <a:t>	имају карактеристичан положај у ткиву.</a:t>
            </a:r>
            <a:endParaRPr lang="en-US" dirty="0"/>
          </a:p>
        </p:txBody>
      </p:sp>
      <p:pic>
        <p:nvPicPr>
          <p:cNvPr id="4" name="Picture 4" descr="struktura bazalne lamine"/>
          <p:cNvPicPr>
            <a:picLocks noChangeAspect="1" noChangeArrowheads="1"/>
          </p:cNvPicPr>
          <p:nvPr/>
        </p:nvPicPr>
        <p:blipFill>
          <a:blip r:embed="rId3" cstate="print"/>
          <a:srcRect l="1587" r="3175" b="3274"/>
          <a:stretch>
            <a:fillRect/>
          </a:stretch>
        </p:blipFill>
        <p:spPr bwMode="auto">
          <a:xfrm>
            <a:off x="5486400" y="1524000"/>
            <a:ext cx="3557081" cy="2786380"/>
          </a:xfrm>
          <a:prstGeom prst="rect">
            <a:avLst/>
          </a:prstGeom>
          <a:noFill/>
          <a:ln w="9525">
            <a:solidFill>
              <a:srgbClr val="6600CC"/>
            </a:solidFill>
            <a:miter lim="800000"/>
            <a:headEnd/>
            <a:tailEnd/>
          </a:ln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810000" y="30480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b="1" dirty="0">
                <a:solidFill>
                  <a:srgbClr val="339933"/>
                </a:solidFill>
              </a:rPr>
              <a:t>bazalna lamina</a:t>
            </a:r>
          </a:p>
        </p:txBody>
      </p:sp>
      <p:sp>
        <p:nvSpPr>
          <p:cNvPr id="6" name="AutoShape 10"/>
          <p:cNvSpPr>
            <a:spLocks/>
          </p:cNvSpPr>
          <p:nvPr/>
        </p:nvSpPr>
        <p:spPr bwMode="auto">
          <a:xfrm>
            <a:off x="3429000" y="2209800"/>
            <a:ext cx="76200" cy="914400"/>
          </a:xfrm>
          <a:prstGeom prst="rightBracket">
            <a:avLst>
              <a:gd name="adj" fmla="val 1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solidFill>
                <a:srgbClr val="339933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3429001" y="3200401"/>
            <a:ext cx="381000" cy="309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utoShape 9"/>
          <p:cNvSpPr>
            <a:spLocks/>
          </p:cNvSpPr>
          <p:nvPr/>
        </p:nvSpPr>
        <p:spPr bwMode="auto">
          <a:xfrm>
            <a:off x="3505200" y="3429000"/>
            <a:ext cx="76200" cy="2362200"/>
          </a:xfrm>
          <a:prstGeom prst="rightBracket">
            <a:avLst>
              <a:gd name="adj" fmla="val 119444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733800" y="4114800"/>
            <a:ext cx="9906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b="1" dirty="0">
                <a:solidFill>
                  <a:srgbClr val="CC3300"/>
                </a:solidFill>
              </a:rPr>
              <a:t>vezivno </a:t>
            </a:r>
            <a:endParaRPr lang="x-none" b="1" dirty="0">
              <a:solidFill>
                <a:srgbClr val="CC3300"/>
              </a:solidFill>
            </a:endParaRPr>
          </a:p>
          <a:p>
            <a:pPr>
              <a:spcBef>
                <a:spcPct val="50000"/>
              </a:spcBef>
            </a:pPr>
            <a:r>
              <a:rPr lang="sr-Latn-CS" b="1" dirty="0">
                <a:solidFill>
                  <a:srgbClr val="CC3300"/>
                </a:solidFill>
              </a:rPr>
              <a:t>tkivo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733800" y="25146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b="1" dirty="0">
                <a:solidFill>
                  <a:srgbClr val="CC3300"/>
                </a:solidFill>
              </a:rPr>
              <a:t>epitel</a:t>
            </a:r>
          </a:p>
        </p:txBody>
      </p:sp>
      <p:pic>
        <p:nvPicPr>
          <p:cNvPr id="2" name="Picture 2" descr="&amp;Scy;&amp;rcy;&amp;ocy;&amp;dcy;&amp;ncy;&amp;acy; &amp;scy;&amp;lcy;&amp;icy;&amp;k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999" y="4455593"/>
            <a:ext cx="4114801" cy="2326207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45DE12C-8FB6-40D8-8945-8AEE299EB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609601"/>
            <a:ext cx="8229600" cy="1371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3333FF"/>
                </a:solidFill>
              </a:rPr>
              <a:t>Ћ</a:t>
            </a:r>
            <a:r>
              <a:rPr lang="sr-Latn-CS" dirty="0">
                <a:solidFill>
                  <a:srgbClr val="3333FF"/>
                </a:solidFill>
              </a:rPr>
              <a:t>елије</a:t>
            </a:r>
            <a:r>
              <a:rPr lang="sr-Latn-CS" dirty="0"/>
              <a:t> </a:t>
            </a:r>
            <a:r>
              <a:rPr lang="x-none" dirty="0"/>
              <a:t>-</a:t>
            </a:r>
            <a:r>
              <a:rPr lang="en-US" dirty="0"/>
              <a:t> в</a:t>
            </a:r>
            <a:r>
              <a:rPr lang="sr-Latn-CS" dirty="0"/>
              <a:t>ећин</a:t>
            </a:r>
            <a:r>
              <a:rPr lang="en-US" dirty="0" err="1"/>
              <a:t>ом</a:t>
            </a:r>
            <a:r>
              <a:rPr lang="sr-Latn-CS" dirty="0"/>
              <a:t> </a:t>
            </a:r>
            <a:r>
              <a:rPr lang="sr-Latn-CS" dirty="0">
                <a:solidFill>
                  <a:srgbClr val="6600CC"/>
                </a:solidFill>
              </a:rPr>
              <a:t>безбојн</a:t>
            </a:r>
            <a:r>
              <a:rPr lang="en-US" dirty="0"/>
              <a:t>е </a:t>
            </a:r>
            <a:r>
              <a:rPr lang="sr-Latn-CS" dirty="0"/>
              <a:t>и </a:t>
            </a:r>
            <a:r>
              <a:rPr lang="en-US" dirty="0" err="1">
                <a:solidFill>
                  <a:srgbClr val="6600CC"/>
                </a:solidFill>
              </a:rPr>
              <a:t>провидне</a:t>
            </a:r>
            <a:endParaRPr lang="x-none" dirty="0">
              <a:solidFill>
                <a:srgbClr val="6600CC"/>
              </a:solidFill>
            </a:endParaRPr>
          </a:p>
          <a:p>
            <a:r>
              <a:rPr lang="x-none" dirty="0"/>
              <a:t>Х</a:t>
            </a:r>
            <a:r>
              <a:rPr lang="en-US" dirty="0" err="1"/>
              <a:t>истолошки</a:t>
            </a:r>
            <a:r>
              <a:rPr lang="en-US" dirty="0"/>
              <a:t> </a:t>
            </a:r>
            <a:r>
              <a:rPr lang="en-US" dirty="0" err="1"/>
              <a:t>пресеци</a:t>
            </a:r>
            <a:r>
              <a:rPr lang="x-none" dirty="0"/>
              <a:t> -</a:t>
            </a:r>
            <a:r>
              <a:rPr lang="en-US" dirty="0"/>
              <a:t> </a:t>
            </a:r>
            <a:r>
              <a:rPr lang="en-US" dirty="0" err="1"/>
              <a:t>морају</a:t>
            </a:r>
            <a:r>
              <a:rPr lang="en-US" dirty="0"/>
              <a:t> </a:t>
            </a:r>
            <a:r>
              <a:rPr lang="en-US" dirty="0" err="1"/>
              <a:t>бојити</a:t>
            </a:r>
            <a:r>
              <a:rPr lang="en-US" dirty="0"/>
              <a:t> </a:t>
            </a:r>
            <a:endParaRPr lang="x-none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2D1E288-C7F2-4A1F-B782-90DED8C9A7A9}"/>
              </a:ext>
            </a:extLst>
          </p:cNvPr>
          <p:cNvSpPr/>
          <p:nvPr/>
        </p:nvSpPr>
        <p:spPr>
          <a:xfrm>
            <a:off x="838200" y="4572000"/>
            <a:ext cx="73914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sr-Latn-CS" sz="2400" b="1" dirty="0">
                <a:solidFill>
                  <a:srgbClr val="3333FF"/>
                </a:solidFill>
              </a:rPr>
              <a:t>Технике </a:t>
            </a:r>
            <a:r>
              <a:rPr lang="x-none" sz="2400" b="1" dirty="0">
                <a:solidFill>
                  <a:srgbClr val="3333FF"/>
                </a:solidFill>
              </a:rPr>
              <a:t>бојења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x-none" sz="2000" dirty="0">
                <a:solidFill>
                  <a:srgbClr val="CC3399"/>
                </a:solidFill>
              </a:rPr>
              <a:t>Н</a:t>
            </a:r>
            <a:r>
              <a:rPr lang="sr-Latn-CS" sz="2000" dirty="0">
                <a:solidFill>
                  <a:srgbClr val="CC3399"/>
                </a:solidFill>
              </a:rPr>
              <a:t>еспецифичн</a:t>
            </a:r>
            <a:r>
              <a:rPr lang="en-US" sz="2000" dirty="0">
                <a:solidFill>
                  <a:srgbClr val="CC3399"/>
                </a:solidFill>
              </a:rPr>
              <a:t>е</a:t>
            </a:r>
            <a:r>
              <a:rPr lang="x-none" sz="2000" dirty="0">
                <a:solidFill>
                  <a:srgbClr val="CC3399"/>
                </a:solidFill>
              </a:rPr>
              <a:t> </a:t>
            </a:r>
            <a:r>
              <a:rPr lang="x-none" sz="2000" dirty="0"/>
              <a:t>-</a:t>
            </a:r>
            <a:r>
              <a:rPr lang="en-US" sz="2000" dirty="0"/>
              <a:t> </a:t>
            </a:r>
            <a:r>
              <a:rPr lang="sr-Latn-CS" sz="2000" dirty="0"/>
              <a:t>бојење већин</a:t>
            </a:r>
            <a:r>
              <a:rPr lang="en-US" sz="2000" dirty="0"/>
              <a:t>е</a:t>
            </a:r>
            <a:r>
              <a:rPr lang="sr-Latn-CS" sz="2000" dirty="0"/>
              <a:t> ћелија </a:t>
            </a:r>
            <a:r>
              <a:rPr lang="en-US" sz="2000" dirty="0" err="1"/>
              <a:t>врши</a:t>
            </a:r>
            <a:r>
              <a:rPr lang="en-US" sz="2000" dirty="0"/>
              <a:t> </a:t>
            </a:r>
            <a:r>
              <a:rPr lang="sr-Latn-CS" sz="2000" dirty="0"/>
              <a:t>на исти начин, </a:t>
            </a:r>
            <a:endParaRPr lang="x-none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x-none" sz="2000" dirty="0">
                <a:solidFill>
                  <a:srgbClr val="CC3399"/>
                </a:solidFill>
              </a:rPr>
              <a:t>С</a:t>
            </a:r>
            <a:r>
              <a:rPr lang="sr-Latn-CS" sz="2000" dirty="0">
                <a:solidFill>
                  <a:srgbClr val="CC3399"/>
                </a:solidFill>
              </a:rPr>
              <a:t>пецифичн</a:t>
            </a:r>
            <a:r>
              <a:rPr lang="en-US" sz="2000" dirty="0">
                <a:solidFill>
                  <a:srgbClr val="CC3399"/>
                </a:solidFill>
              </a:rPr>
              <a:t>е</a:t>
            </a:r>
            <a:r>
              <a:rPr lang="x-none" sz="2000" dirty="0">
                <a:solidFill>
                  <a:srgbClr val="CC3399"/>
                </a:solidFill>
              </a:rPr>
              <a:t> </a:t>
            </a:r>
            <a:r>
              <a:rPr lang="x-none" sz="2000" dirty="0"/>
              <a:t>- </a:t>
            </a:r>
            <a:r>
              <a:rPr lang="en-US" sz="2000" dirty="0"/>
              <a:t> </a:t>
            </a:r>
            <a:r>
              <a:rPr lang="sr-Latn-CS" sz="2000" dirty="0"/>
              <a:t>селективно боје посебне хемијске груп</a:t>
            </a:r>
            <a:r>
              <a:rPr lang="en-US" sz="2000" dirty="0"/>
              <a:t>е</a:t>
            </a:r>
            <a:r>
              <a:rPr lang="sr-Latn-CS" sz="2000" dirty="0"/>
              <a:t> или молекул</a:t>
            </a:r>
            <a:r>
              <a:rPr lang="en-US" sz="2000" dirty="0"/>
              <a:t>и</a:t>
            </a:r>
            <a:r>
              <a:rPr lang="sr-Latn-CS" sz="2000" dirty="0"/>
              <a:t> </a:t>
            </a:r>
            <a:endParaRPr lang="x-none" sz="2000" dirty="0"/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x-none" sz="2000" dirty="0"/>
              <a:t>Б</a:t>
            </a:r>
            <a:r>
              <a:rPr lang="sr-Latn-CS" sz="2000" dirty="0"/>
              <a:t>ојење </a:t>
            </a:r>
            <a:r>
              <a:rPr lang="x-none" sz="2000" dirty="0"/>
              <a:t>- </a:t>
            </a:r>
            <a:r>
              <a:rPr lang="sr-Latn-CS" sz="2000" dirty="0"/>
              <a:t>обично </a:t>
            </a:r>
            <a:r>
              <a:rPr lang="x-none" sz="2000" dirty="0"/>
              <a:t>са</a:t>
            </a:r>
            <a:r>
              <a:rPr lang="sr-Latn-CS" sz="2000" dirty="0"/>
              <a:t> </a:t>
            </a:r>
            <a:r>
              <a:rPr lang="en-US" sz="2000" dirty="0" err="1">
                <a:solidFill>
                  <a:srgbClr val="339933"/>
                </a:solidFill>
              </a:rPr>
              <a:t>две</a:t>
            </a:r>
            <a:r>
              <a:rPr lang="en-US" sz="2000" dirty="0">
                <a:solidFill>
                  <a:srgbClr val="339933"/>
                </a:solidFill>
              </a:rPr>
              <a:t> </a:t>
            </a:r>
            <a:r>
              <a:rPr lang="sr-Latn-CS" sz="2000" dirty="0">
                <a:solidFill>
                  <a:srgbClr val="339933"/>
                </a:solidFill>
              </a:rPr>
              <a:t>боје</a:t>
            </a:r>
            <a:endParaRPr lang="en-US" sz="2000" dirty="0">
              <a:solidFill>
                <a:srgbClr val="339933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45FAC00-6648-4F42-A267-7E7B19201A5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2050990"/>
            <a:ext cx="2243028" cy="187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3A1B027-766B-4F50-81FD-50E4CFE2B25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4051" y="2050990"/>
            <a:ext cx="2369519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19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sr-Cyrl-CS" b="1" dirty="0">
                <a:solidFill>
                  <a:srgbClr val="3333FF"/>
                </a:solidFill>
              </a:rPr>
              <a:t>Ензимска хистохемија</a:t>
            </a:r>
            <a:r>
              <a:rPr lang="en-US" dirty="0">
                <a:solidFill>
                  <a:srgbClr val="3333FF"/>
                </a:solidFill>
              </a:rPr>
              <a:t/>
            </a:r>
            <a:br>
              <a:rPr lang="en-US" dirty="0">
                <a:solidFill>
                  <a:srgbClr val="3333FF"/>
                </a:solidFill>
              </a:rPr>
            </a:br>
            <a:endParaRPr lang="en-US" dirty="0">
              <a:solidFill>
                <a:srgbClr val="3333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343400"/>
          </a:xfrm>
        </p:spPr>
        <p:txBody>
          <a:bodyPr>
            <a:normAutofit fontScale="92500" lnSpcReduction="10000"/>
          </a:bodyPr>
          <a:lstStyle/>
          <a:p>
            <a:r>
              <a:rPr lang="sr-Cyrl-CS" sz="2400" dirty="0"/>
              <a:t>Демонстрира </a:t>
            </a:r>
            <a:r>
              <a:rPr lang="sr-Cyrl-CS" sz="2400" dirty="0">
                <a:solidFill>
                  <a:srgbClr val="CC3300"/>
                </a:solidFill>
              </a:rPr>
              <a:t>ензимску активност </a:t>
            </a:r>
            <a:r>
              <a:rPr lang="sr-Cyrl-CS" sz="2400" dirty="0"/>
              <a:t>у морфолошки добро сачуваном ткиву</a:t>
            </a:r>
          </a:p>
          <a:p>
            <a:r>
              <a:rPr lang="sr-Cyrl-CS" sz="2400" dirty="0"/>
              <a:t>На </a:t>
            </a:r>
            <a:r>
              <a:rPr lang="sr-Cyrl-CS" sz="2400" dirty="0">
                <a:solidFill>
                  <a:srgbClr val="CC3300"/>
                </a:solidFill>
              </a:rPr>
              <a:t>местима</a:t>
            </a:r>
            <a:r>
              <a:rPr lang="sr-Cyrl-CS" sz="2400" dirty="0"/>
              <a:t> где се они </a:t>
            </a:r>
            <a:r>
              <a:rPr lang="sr-Cyrl-CS" sz="2400" dirty="0">
                <a:solidFill>
                  <a:srgbClr val="CC3300"/>
                </a:solidFill>
              </a:rPr>
              <a:t>нормално налазе</a:t>
            </a:r>
          </a:p>
          <a:p>
            <a:r>
              <a:rPr lang="sr-Cyrl-CS" sz="2400" dirty="0"/>
              <a:t>Омогућава да се </a:t>
            </a:r>
            <a:r>
              <a:rPr lang="sr-Cyrl-CS" sz="2400" dirty="0">
                <a:solidFill>
                  <a:srgbClr val="CC3300"/>
                </a:solidFill>
              </a:rPr>
              <a:t>открије функција </a:t>
            </a:r>
            <a:r>
              <a:rPr lang="sr-Cyrl-CS" sz="2400" dirty="0"/>
              <a:t>многих ћелијских </a:t>
            </a:r>
            <a:r>
              <a:rPr lang="sr-Cyrl-CS" sz="2400" dirty="0">
                <a:solidFill>
                  <a:srgbClr val="CC3300"/>
                </a:solidFill>
              </a:rPr>
              <a:t>органела</a:t>
            </a:r>
            <a:endParaRPr lang="en-US" sz="2400" dirty="0">
              <a:solidFill>
                <a:srgbClr val="CC3300"/>
              </a:solidFill>
            </a:endParaRPr>
          </a:p>
          <a:p>
            <a:r>
              <a:rPr lang="x-none" sz="2400" dirty="0">
                <a:solidFill>
                  <a:srgbClr val="3333CC"/>
                </a:solidFill>
              </a:rPr>
              <a:t>ПОСТУПАК</a:t>
            </a:r>
          </a:p>
          <a:p>
            <a:pPr lvl="1"/>
            <a:r>
              <a:rPr lang="x-none" sz="2000" dirty="0"/>
              <a:t>т</a:t>
            </a:r>
            <a:r>
              <a:rPr lang="sr-Latn-CS" sz="2000" dirty="0"/>
              <a:t>киво фиксира у  фиксативу и испира</a:t>
            </a:r>
            <a:endParaRPr lang="x-none" sz="2000" dirty="0"/>
          </a:p>
          <a:p>
            <a:pPr lvl="1"/>
            <a:r>
              <a:rPr lang="sr-Latn-CS" sz="2000" dirty="0"/>
              <a:t>пресеци инкубирају на погодном инкубационом медијуму (за ензиме) и испирају</a:t>
            </a:r>
            <a:endParaRPr lang="x-none" sz="2000" dirty="0"/>
          </a:p>
          <a:p>
            <a:pPr lvl="1"/>
            <a:r>
              <a:rPr lang="sr-Latn-CS" sz="2000" dirty="0"/>
              <a:t>ткиво се проводи кроз смоле и калупи</a:t>
            </a:r>
            <a:endParaRPr lang="x-none" sz="2000" dirty="0"/>
          </a:p>
          <a:p>
            <a:pPr lvl="1"/>
            <a:r>
              <a:rPr lang="sr-Latn-CS" sz="2000" dirty="0"/>
              <a:t>визуализује се реакциони продукт ензимске активности,</a:t>
            </a:r>
            <a:endParaRPr lang="x-none" sz="2000" dirty="0"/>
          </a:p>
          <a:p>
            <a:pPr lvl="1"/>
            <a:r>
              <a:rPr lang="x-none" sz="1800" dirty="0"/>
              <a:t>ПРИМЕР: </a:t>
            </a:r>
            <a:r>
              <a:rPr lang="sr-Latn-CS" sz="1800" dirty="0"/>
              <a:t>показ</a:t>
            </a:r>
            <a:r>
              <a:rPr lang="x-none" sz="1800" dirty="0"/>
              <a:t>ивање </a:t>
            </a:r>
            <a:r>
              <a:rPr lang="sr-Cyrl-CS" sz="1800" dirty="0"/>
              <a:t>х</a:t>
            </a:r>
            <a:r>
              <a:rPr lang="sr-Latn-CS" sz="1800" dirty="0"/>
              <a:t>идролитички</a:t>
            </a:r>
            <a:r>
              <a:rPr lang="x-none" sz="1800" dirty="0"/>
              <a:t>х</a:t>
            </a:r>
            <a:r>
              <a:rPr lang="sr-Latn-CS" sz="1800" dirty="0"/>
              <a:t> ензим</a:t>
            </a:r>
            <a:r>
              <a:rPr lang="x-none" sz="1800" dirty="0"/>
              <a:t>а у </a:t>
            </a:r>
            <a:r>
              <a:rPr lang="sr-Latn-CS" sz="1800" dirty="0"/>
              <a:t>ткивн</a:t>
            </a:r>
            <a:r>
              <a:rPr lang="x-none" sz="1800" dirty="0"/>
              <a:t>ом </a:t>
            </a:r>
            <a:r>
              <a:rPr lang="sr-Latn-CS" sz="1800" dirty="0"/>
              <a:t> пресек</a:t>
            </a:r>
            <a:r>
              <a:rPr lang="x-none" sz="1800" dirty="0"/>
              <a:t>у</a:t>
            </a:r>
          </a:p>
          <a:p>
            <a:pPr lvl="1"/>
            <a:r>
              <a:rPr lang="x-none" sz="1800" dirty="0"/>
              <a:t>пресек</a:t>
            </a:r>
            <a:r>
              <a:rPr lang="sr-Latn-CS" sz="1800" dirty="0"/>
              <a:t> се ставља у раствор који садржи супстрат (АБ) и реагујући агенс (Т) који ће исталожити један од продуката </a:t>
            </a:r>
            <a:r>
              <a:rPr lang="sr-Cyrl-CS" sz="1800" dirty="0"/>
              <a:t>(А)</a:t>
            </a:r>
            <a:endParaRPr lang="en-US" sz="1800" dirty="0"/>
          </a:p>
          <a:p>
            <a:endParaRPr lang="en-US" sz="2400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667000" y="57912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ензим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rgbClr val="3333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90600" y="5943600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C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АБ + </a:t>
            </a:r>
            <a:r>
              <a:rPr kumimoji="0" lang="sr-Latn-CS" sz="2400" b="0" i="0" u="none" strike="noStrike" cap="none" normalizeH="0" baseline="0" dirty="0">
                <a:ln>
                  <a:noFill/>
                </a:ln>
                <a:solidFill>
                  <a:srgbClr val="FF33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sr-Latn-C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  </a:t>
            </a:r>
            <a:r>
              <a:rPr kumimoji="0" lang="sr-Cyrl-C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sr-Latn-CS" sz="2400" b="1" i="0" u="none" strike="noStrike" cap="none" normalizeH="0" baseline="0" dirty="0">
                <a:ln>
                  <a:noFill/>
                </a:ln>
                <a:solidFill>
                  <a:srgbClr val="CC3399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АТ</a:t>
            </a:r>
            <a:r>
              <a:rPr kumimoji="0" lang="sr-Latn-CS" sz="2400" b="0" i="0" u="none" strike="noStrike" cap="none" normalizeH="0" baseline="0" dirty="0">
                <a:ln>
                  <a:noFill/>
                </a:ln>
                <a:solidFill>
                  <a:srgbClr val="CC3399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</a:t>
            </a:r>
            <a:r>
              <a:rPr kumimoji="0" lang="sr-Latn-C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+ Б</a:t>
            </a:r>
            <a:endParaRPr kumimoji="0" lang="sr-Latn-C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514600" y="62484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9" name="Picture 5" descr="http://pediatricneuro.com/alfonso/pat016%20ragged%20red%20t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803834"/>
            <a:ext cx="2819400" cy="19017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4525963"/>
          </a:xfrm>
        </p:spPr>
        <p:txBody>
          <a:bodyPr>
            <a:normAutofit/>
          </a:bodyPr>
          <a:lstStyle/>
          <a:p>
            <a:r>
              <a:rPr lang="sr-Latn-CS" sz="2400" dirty="0"/>
              <a:t>избегавати инактивацију ензима деловањем фиксатива</a:t>
            </a:r>
            <a:endParaRPr lang="x-none" sz="2400" dirty="0"/>
          </a:p>
          <a:p>
            <a:r>
              <a:rPr lang="sr-Latn-CS" sz="2400" dirty="0"/>
              <a:t>избегавати услове који доводе до лажне локализације</a:t>
            </a:r>
            <a:endParaRPr lang="x-none" sz="2400" dirty="0"/>
          </a:p>
          <a:p>
            <a:r>
              <a:rPr lang="sr-Latn-CS" sz="2400" dirty="0"/>
              <a:t>најкорисниј</a:t>
            </a:r>
            <a:r>
              <a:rPr lang="x-none" sz="2400" dirty="0"/>
              <a:t>а</a:t>
            </a:r>
            <a:r>
              <a:rPr lang="sr-Latn-CS" sz="2400" dirty="0"/>
              <a:t> ензимск</a:t>
            </a:r>
            <a:r>
              <a:rPr lang="x-none" sz="2400" dirty="0"/>
              <a:t>а</a:t>
            </a:r>
            <a:r>
              <a:rPr lang="sr-Latn-CS" sz="2400" dirty="0"/>
              <a:t> метода</a:t>
            </a:r>
            <a:r>
              <a:rPr lang="x-none" sz="2400" dirty="0"/>
              <a:t> -</a:t>
            </a:r>
            <a:r>
              <a:rPr lang="en-US" sz="2400" dirty="0"/>
              <a:t> </a:t>
            </a:r>
            <a:r>
              <a:rPr lang="sr-Latn-CS" sz="2400" dirty="0">
                <a:solidFill>
                  <a:srgbClr val="3333CC"/>
                </a:solidFill>
              </a:rPr>
              <a:t>за киселу фосфатазу</a:t>
            </a:r>
            <a:r>
              <a:rPr lang="x-none" sz="2400" dirty="0">
                <a:solidFill>
                  <a:srgbClr val="3333CC"/>
                </a:solidFill>
              </a:rPr>
              <a:t> </a:t>
            </a:r>
            <a:r>
              <a:rPr lang="x-none" sz="2400" dirty="0"/>
              <a:t>(</a:t>
            </a:r>
            <a:r>
              <a:rPr lang="sr-Latn-CS" sz="2400" dirty="0"/>
              <a:t>ензим унутар лизозома</a:t>
            </a:r>
            <a:r>
              <a:rPr lang="x-none" sz="2400" dirty="0"/>
              <a:t>)</a:t>
            </a:r>
          </a:p>
          <a:p>
            <a:r>
              <a:rPr lang="sr-Latn-CS" sz="2400" dirty="0">
                <a:solidFill>
                  <a:srgbClr val="FF3300"/>
                </a:solidFill>
              </a:rPr>
              <a:t>за идентификацију лизозома </a:t>
            </a:r>
            <a:r>
              <a:rPr lang="sr-Latn-CS" sz="2400" dirty="0"/>
              <a:t>и на нивоу </a:t>
            </a:r>
            <a:r>
              <a:rPr lang="x-none" sz="2400" dirty="0"/>
              <a:t>СВ и ЕМ</a:t>
            </a:r>
          </a:p>
          <a:p>
            <a:r>
              <a:rPr lang="x-none" sz="2400" dirty="0"/>
              <a:t>м</a:t>
            </a:r>
            <a:r>
              <a:rPr lang="sr-Latn-CS" sz="2400" dirty="0"/>
              <a:t>етоде</a:t>
            </a:r>
            <a:r>
              <a:rPr lang="x-none" sz="2400" dirty="0"/>
              <a:t> </a:t>
            </a:r>
            <a:r>
              <a:rPr lang="sr-Latn-CS" sz="2400" dirty="0"/>
              <a:t>установљене за АТП-азу, алкалну фосфатазу, респираторне ензиме и неколико других ензима</a:t>
            </a:r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sr-Latn-CS" sz="2400" i="1" dirty="0" smtClean="0"/>
              <a:t>Mallory</a:t>
            </a:r>
            <a:r>
              <a:rPr lang="sr-Cyrl-CS" sz="2400" i="1" dirty="0" smtClean="0"/>
              <a:t> </a:t>
            </a:r>
            <a:r>
              <a:rPr lang="sr-Cyrl-CS" sz="2400" dirty="0" smtClean="0"/>
              <a:t>бојење</a:t>
            </a:r>
            <a:r>
              <a:rPr lang="sr-Latn-CS" sz="2400" i="1" dirty="0" smtClean="0"/>
              <a:t> </a:t>
            </a:r>
            <a:r>
              <a:rPr lang="sr-Cyrl-CS" sz="2400" dirty="0" smtClean="0"/>
              <a:t>резултат: једра – смеђа до црно смеђа, цитоплазма – црвена, еритроцити – наранџасто црвени, мускулатура – црвена, везивна влакна - зелена</a:t>
            </a:r>
            <a:endParaRPr lang="en-US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057400"/>
            <a:ext cx="374539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057400"/>
            <a:ext cx="36195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76600" y="1676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Mallory </a:t>
            </a:r>
            <a:r>
              <a:rPr lang="sr-Cyrl-CS" dirty="0" smtClean="0"/>
              <a:t>бојење </a:t>
            </a:r>
            <a:r>
              <a:rPr lang="sr-Latn-CS" dirty="0" smtClean="0"/>
              <a:t>x 200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8991600" cy="1143000"/>
          </a:xfrm>
        </p:spPr>
        <p:txBody>
          <a:bodyPr>
            <a:noAutofit/>
          </a:bodyPr>
          <a:lstStyle/>
          <a:p>
            <a:r>
              <a:rPr lang="en-US" sz="2400" i="1" dirty="0" err="1" smtClean="0"/>
              <a:t>Gomori</a:t>
            </a:r>
            <a:r>
              <a:rPr lang="en-US" sz="2400" dirty="0" smtClean="0"/>
              <a:t> </a:t>
            </a:r>
            <a:r>
              <a:rPr lang="sr-Cyrl-CS" sz="2400" dirty="0" smtClean="0"/>
              <a:t>метода резултат: ретикулинска влакна – фино изражена тамно смеђа до црна, остали ткивни елементи у нијанси смеђе</a:t>
            </a:r>
            <a:br>
              <a:rPr lang="sr-Cyrl-CS" sz="2400" dirty="0" smtClean="0"/>
            </a:br>
            <a:r>
              <a:rPr lang="en-US" sz="2400" i="1" dirty="0" smtClean="0"/>
              <a:t> Gordon &amp; Sweets </a:t>
            </a:r>
            <a:r>
              <a:rPr lang="sr-Cyrl-CS" sz="2400" dirty="0" smtClean="0"/>
              <a:t>метода резултат: ретикулинска влакна - црна</a:t>
            </a:r>
            <a:endParaRPr lang="en-US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362200"/>
            <a:ext cx="3886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362200"/>
            <a:ext cx="4065588" cy="4162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14400" y="1981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Gomori</a:t>
            </a:r>
            <a:r>
              <a:rPr lang="en-US" dirty="0" smtClean="0"/>
              <a:t> </a:t>
            </a:r>
            <a:r>
              <a:rPr lang="sr-Cyrl-CS" dirty="0" smtClean="0"/>
              <a:t>метода </a:t>
            </a:r>
            <a:r>
              <a:rPr lang="en-US" dirty="0" smtClean="0"/>
              <a:t>x 250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1981200"/>
            <a:ext cx="3048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Gordon &amp; Sweets </a:t>
            </a:r>
            <a:r>
              <a:rPr lang="en-US" dirty="0" smtClean="0"/>
              <a:t>x 200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>
            <a:noAutofit/>
          </a:bodyPr>
          <a:lstStyle/>
          <a:p>
            <a:r>
              <a:rPr lang="sr-Latn-CS" sz="2400" i="1" dirty="0" smtClean="0"/>
              <a:t>Sudan III </a:t>
            </a:r>
            <a:r>
              <a:rPr lang="sr-Cyrl-CS" sz="2400" dirty="0" smtClean="0"/>
              <a:t>резултати: масти – наранџасто жуте, једра - плава</a:t>
            </a:r>
            <a:r>
              <a:rPr lang="sr-Latn-CS" sz="2400" i="1" dirty="0" smtClean="0"/>
              <a:t/>
            </a:r>
            <a:br>
              <a:rPr lang="sr-Latn-CS" sz="2400" i="1" dirty="0" smtClean="0"/>
            </a:br>
            <a:r>
              <a:rPr lang="sr-Latn-CS" sz="2400" i="1" dirty="0" smtClean="0"/>
              <a:t> Sudan black B </a:t>
            </a:r>
            <a:r>
              <a:rPr lang="sr-Cyrl-CS" sz="2400" dirty="0" smtClean="0"/>
              <a:t>резултати: масти – плаво црне, једра - црвена</a:t>
            </a:r>
            <a:r>
              <a:rPr lang="sr-Latn-CS" sz="2400" i="1" dirty="0" smtClean="0"/>
              <a:t/>
            </a:r>
            <a:br>
              <a:rPr lang="sr-Latn-CS" sz="2400" i="1" dirty="0" smtClean="0"/>
            </a:br>
            <a:r>
              <a:rPr lang="sr-Latn-CS" sz="2400" i="1" dirty="0" smtClean="0"/>
              <a:t> Sudan IV</a:t>
            </a:r>
            <a:r>
              <a:rPr lang="sr-Cyrl-CS" sz="2400" i="1" dirty="0" smtClean="0"/>
              <a:t> </a:t>
            </a:r>
            <a:r>
              <a:rPr lang="sr-Cyrl-CS" sz="2400" dirty="0" smtClean="0"/>
              <a:t>резултати: масти – наранџасто црвено, једра - плаво</a:t>
            </a:r>
            <a:r>
              <a:rPr lang="sr-Latn-CS" sz="2400" i="1" dirty="0" smtClean="0"/>
              <a:t/>
            </a:r>
            <a:br>
              <a:rPr lang="sr-Latn-CS" sz="2400" i="1" dirty="0" smtClean="0"/>
            </a:br>
            <a:r>
              <a:rPr lang="sr-Latn-CS" sz="2400" i="1" dirty="0" smtClean="0"/>
              <a:t>Oil Red</a:t>
            </a:r>
            <a:r>
              <a:rPr lang="sr-Cyrl-CS" sz="2400" i="1" dirty="0" smtClean="0"/>
              <a:t> </a:t>
            </a:r>
            <a:r>
              <a:rPr lang="sr-Cyrl-CS" sz="2400" dirty="0" smtClean="0"/>
              <a:t>резултати: масти – црвене, једра - плава</a:t>
            </a:r>
            <a:endParaRPr lang="en-US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028419" y="3314419"/>
            <a:ext cx="44952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1752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Sudan III </a:t>
            </a:r>
            <a:r>
              <a:rPr lang="sr-Latn-CS" dirty="0" smtClean="0"/>
              <a:t>x 200</a:t>
            </a:r>
            <a:endParaRPr lang="en-US" i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52525" y="3267075"/>
            <a:ext cx="4476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09800" y="1752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Sudan black B </a:t>
            </a:r>
            <a:r>
              <a:rPr lang="sr-Latn-CS" dirty="0" smtClean="0"/>
              <a:t>x 200</a:t>
            </a:r>
            <a:endParaRPr lang="en-US" i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352800" y="3276600"/>
            <a:ext cx="4495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495800" y="1752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Sudan IV </a:t>
            </a:r>
            <a:r>
              <a:rPr lang="sr-Latn-CS" dirty="0" smtClean="0"/>
              <a:t>x 200</a:t>
            </a:r>
            <a:endParaRPr lang="en-US" i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62600" y="3276599"/>
            <a:ext cx="4495800" cy="220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629400" y="1752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Oil Red </a:t>
            </a:r>
            <a:r>
              <a:rPr lang="sr-Latn-CS" dirty="0" smtClean="0"/>
              <a:t>x 200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2400" i="1" dirty="0" smtClean="0"/>
              <a:t>HID </a:t>
            </a:r>
            <a:r>
              <a:rPr lang="sr-Cyrl-CS" sz="2400" dirty="0" smtClean="0"/>
              <a:t>метода резултат: сулфатидни муцини – смеђе црни, карбоксилирани муцини – плави, једра - црвена</a:t>
            </a:r>
            <a:endParaRPr lang="en-US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4267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05000"/>
            <a:ext cx="4191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52800" y="15240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HID </a:t>
            </a:r>
            <a:r>
              <a:rPr lang="sr-Cyrl-CS" i="1" dirty="0" smtClean="0"/>
              <a:t>техника</a:t>
            </a:r>
            <a:r>
              <a:rPr lang="en-US" i="1" dirty="0" smtClean="0"/>
              <a:t> x 200</a:t>
            </a:r>
            <a:endParaRPr lang="en-US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Congo red</a:t>
            </a:r>
            <a:r>
              <a:rPr lang="sr-Cyrl-CS" sz="2400" dirty="0" smtClean="0"/>
              <a:t> бојење резултат: амилоид – цигласто црвен, једра - плава</a:t>
            </a:r>
            <a:endParaRPr lang="en-US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057400"/>
            <a:ext cx="3962400" cy="4381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57400"/>
            <a:ext cx="40322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43000" y="1752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Congo red</a:t>
            </a:r>
            <a:r>
              <a:rPr lang="sr-Cyrl-CS" i="1" dirty="0" smtClean="0"/>
              <a:t> </a:t>
            </a:r>
            <a:r>
              <a:rPr lang="sr-Cyrl-CS" dirty="0" smtClean="0"/>
              <a:t>бојење</a:t>
            </a:r>
            <a:r>
              <a:rPr lang="en-US" dirty="0" smtClean="0"/>
              <a:t> x </a:t>
            </a:r>
            <a:r>
              <a:rPr lang="sr-Cyrl-CS" dirty="0" smtClean="0"/>
              <a:t>200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05400" y="17526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Congo red </a:t>
            </a:r>
            <a:r>
              <a:rPr lang="sr-Cyrl-CS" dirty="0" smtClean="0"/>
              <a:t>бојење у поларизацији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sr-Latn-CS" sz="2300" i="1" dirty="0" smtClean="0"/>
              <a:t>Perl</a:t>
            </a:r>
            <a:r>
              <a:rPr lang="en-US" sz="2300" i="1" dirty="0" smtClean="0"/>
              <a:t>’s</a:t>
            </a:r>
            <a:r>
              <a:rPr lang="sr-Latn-CS" sz="2300" i="1" dirty="0" smtClean="0"/>
              <a:t> </a:t>
            </a:r>
            <a:r>
              <a:rPr lang="sr-Cyrl-CS" sz="2300" dirty="0" smtClean="0"/>
              <a:t>реакција резултат: фери јони – Берлинско плаво, једра – црвена</a:t>
            </a:r>
            <a:br>
              <a:rPr lang="sr-Cyrl-CS" sz="2300" dirty="0" smtClean="0"/>
            </a:br>
            <a:r>
              <a:rPr lang="sr-Latn-CS" sz="2300" i="1" dirty="0" smtClean="0"/>
              <a:t> </a:t>
            </a:r>
            <a:r>
              <a:rPr lang="sr-Cyrl-CS" sz="2300" dirty="0" smtClean="0"/>
              <a:t>Модификована </a:t>
            </a:r>
            <a:r>
              <a:rPr lang="sr-Latn-CS" sz="2300" i="1" dirty="0" smtClean="0"/>
              <a:t>Perl</a:t>
            </a:r>
            <a:r>
              <a:rPr lang="en-US" sz="2300" i="1" dirty="0" smtClean="0"/>
              <a:t>’s</a:t>
            </a:r>
            <a:r>
              <a:rPr lang="sr-Cyrl-CS" sz="2300" i="1" dirty="0" smtClean="0"/>
              <a:t> </a:t>
            </a:r>
            <a:r>
              <a:rPr lang="sr-Cyrl-CS" sz="2300" dirty="0" smtClean="0"/>
              <a:t>реакција резултат: фери гвожђе – пруско плаво, једра – тамно плаво, остали елементи нијансе ружичастог до црвеног</a:t>
            </a:r>
            <a:endParaRPr lang="en-US" sz="23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434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81200"/>
            <a:ext cx="4343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5800" y="16002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Perl</a:t>
            </a:r>
            <a:r>
              <a:rPr lang="en-US" i="1" dirty="0" smtClean="0"/>
              <a:t>’s</a:t>
            </a:r>
            <a:r>
              <a:rPr lang="sr-Cyrl-CS" i="1" dirty="0" smtClean="0"/>
              <a:t> </a:t>
            </a:r>
            <a:r>
              <a:rPr lang="sr-Cyrl-CS" dirty="0" smtClean="0"/>
              <a:t>реакција </a:t>
            </a:r>
            <a:r>
              <a:rPr lang="sr-Latn-CS" dirty="0" smtClean="0"/>
              <a:t>x </a:t>
            </a:r>
            <a:r>
              <a:rPr lang="sr-Cyrl-CS" dirty="0" smtClean="0"/>
              <a:t>200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76800" y="16002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dirty="0" smtClean="0"/>
              <a:t>Модификована </a:t>
            </a:r>
            <a:r>
              <a:rPr lang="sr-Latn-CS" i="1" dirty="0" smtClean="0"/>
              <a:t>Perl</a:t>
            </a:r>
            <a:r>
              <a:rPr lang="en-US" i="1" dirty="0" smtClean="0"/>
              <a:t>’s</a:t>
            </a:r>
            <a:r>
              <a:rPr lang="sr-Cyrl-CS" dirty="0" smtClean="0"/>
              <a:t> реакција 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i="1" dirty="0" smtClean="0"/>
              <a:t>Masson Fontana </a:t>
            </a:r>
            <a:r>
              <a:rPr lang="sr-Cyrl-CS" sz="2400" dirty="0" smtClean="0"/>
              <a:t>бојење резултат: меланин – црн, аргентафин – црн, хромафин – црн, липофусцин – црн, једра - црвена </a:t>
            </a:r>
            <a:endParaRPr lang="en-US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133600"/>
            <a:ext cx="5628572" cy="406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67000" y="1752600"/>
            <a:ext cx="3733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Masson Fontana </a:t>
            </a:r>
            <a:r>
              <a:rPr lang="sr-Cyrl-CS" dirty="0" smtClean="0"/>
              <a:t>бојење</a:t>
            </a:r>
            <a:r>
              <a:rPr lang="en-US" dirty="0" smtClean="0"/>
              <a:t> x 200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sr-Latn-CS" sz="2700" i="1" dirty="0" smtClean="0"/>
              <a:t>Grimelius </a:t>
            </a:r>
            <a:r>
              <a:rPr lang="sr-Cyrl-CS" sz="2700" dirty="0" smtClean="0"/>
              <a:t>бојење за аргирофилне грануле</a:t>
            </a:r>
            <a:r>
              <a:rPr lang="en-US" sz="2700" dirty="0" smtClean="0"/>
              <a:t> </a:t>
            </a:r>
            <a:r>
              <a:rPr lang="sr-Cyrl-CS" sz="2700" dirty="0" smtClean="0"/>
              <a:t>резултат: аргирофилне ћелије (А и </a:t>
            </a:r>
            <a:r>
              <a:rPr lang="el-GR" sz="2700" dirty="0" smtClean="0"/>
              <a:t>α</a:t>
            </a:r>
            <a:r>
              <a:rPr lang="sr-Cyrl-CS" sz="2700" baseline="-25000" dirty="0" smtClean="0"/>
              <a:t>2</a:t>
            </a:r>
            <a:r>
              <a:rPr lang="sr-Cyrl-CS" sz="2700" dirty="0" smtClean="0"/>
              <a:t>) ћелије – позитивне, браон до црно, Б и Д ћелије – негативне, многе друге аргирофилне ћелије позитивне – браон црне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0"/>
            <a:ext cx="289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286000"/>
            <a:ext cx="2667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43501" y="3009901"/>
            <a:ext cx="419099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00400" y="18288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i="1" dirty="0" smtClean="0"/>
              <a:t>Grimelius </a:t>
            </a:r>
            <a:r>
              <a:rPr lang="sr-Cyrl-CS" dirty="0" smtClean="0"/>
              <a:t>бојење </a:t>
            </a:r>
            <a:r>
              <a:rPr lang="en-US" dirty="0" smtClean="0"/>
              <a:t>x </a:t>
            </a:r>
            <a:r>
              <a:rPr lang="sr-Cyrl-CS" dirty="0" smtClean="0"/>
              <a:t>200</a:t>
            </a:r>
            <a:endParaRPr lang="en-US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b="1" dirty="0">
                <a:solidFill>
                  <a:srgbClr val="339933"/>
                </a:solidFill>
              </a:rPr>
              <a:t>ХЕМИЈСКА ОСНОВА БОЈЕЊА</a:t>
            </a:r>
            <a:r>
              <a:rPr lang="en-US" dirty="0">
                <a:solidFill>
                  <a:srgbClr val="339933"/>
                </a:solidFill>
              </a:rPr>
              <a:t/>
            </a:r>
            <a:br>
              <a:rPr lang="en-US" dirty="0">
                <a:solidFill>
                  <a:srgbClr val="339933"/>
                </a:solidFill>
              </a:rPr>
            </a:br>
            <a:endParaRPr lang="en-US" dirty="0">
              <a:solidFill>
                <a:srgbClr val="33993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263" y="1185651"/>
            <a:ext cx="8534400" cy="533400"/>
          </a:xfrm>
        </p:spPr>
        <p:txBody>
          <a:bodyPr>
            <a:normAutofit/>
          </a:bodyPr>
          <a:lstStyle/>
          <a:p>
            <a:r>
              <a:rPr lang="sr-Latn-CS" sz="2400" b="1" dirty="0">
                <a:solidFill>
                  <a:srgbClr val="6600CC"/>
                </a:solidFill>
              </a:rPr>
              <a:t>Хематоксилин</a:t>
            </a:r>
            <a:r>
              <a:rPr lang="sr-Latn-CS" sz="2400" dirty="0"/>
              <a:t> и </a:t>
            </a:r>
            <a:r>
              <a:rPr lang="sr-Latn-CS" sz="2400" b="1" dirty="0">
                <a:solidFill>
                  <a:srgbClr val="FF3300"/>
                </a:solidFill>
              </a:rPr>
              <a:t>еозин</a:t>
            </a:r>
            <a:r>
              <a:rPr lang="sr-Latn-CS" sz="2400" dirty="0"/>
              <a:t> </a:t>
            </a:r>
            <a:r>
              <a:rPr lang="x-none" sz="2400" dirty="0"/>
              <a:t>- </a:t>
            </a:r>
            <a:r>
              <a:rPr lang="sr-Latn-CS" sz="2400" dirty="0"/>
              <a:t>најшире примењиване боје</a:t>
            </a:r>
            <a:endParaRPr lang="x-none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761177-13BA-47A4-95D2-BF53E9DFE9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774" y="1905000"/>
            <a:ext cx="8203026" cy="15762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3F3053F-AC98-4248-8754-604173416D4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487" y="4038600"/>
            <a:ext cx="8151313" cy="222308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C6A2553-CF0F-48D3-BEAC-53C2D3B10481}"/>
              </a:ext>
            </a:extLst>
          </p:cNvPr>
          <p:cNvSpPr/>
          <p:nvPr/>
        </p:nvSpPr>
        <p:spPr>
          <a:xfrm>
            <a:off x="838200" y="350520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Х</a:t>
            </a:r>
            <a:r>
              <a:rPr lang="en-US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ематоксилин</a:t>
            </a:r>
            <a:r>
              <a:rPr lang="x-none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    </a:t>
            </a:r>
            <a:r>
              <a:rPr lang="en-US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x-none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</a:t>
            </a:r>
            <a:r>
              <a:rPr lang="en-US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озин</a:t>
            </a:r>
            <a:r>
              <a:rPr lang="en-US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x-none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   </a:t>
            </a:r>
            <a:r>
              <a:rPr lang="en-US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x-none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</a:t>
            </a:r>
            <a:r>
              <a:rPr lang="en-US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бе</a:t>
            </a:r>
            <a:r>
              <a:rPr lang="en-US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боје</a:t>
            </a:r>
            <a:r>
              <a:rPr lang="en-US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35C4F41-E2CE-4366-8EAC-53AD0B30A5D9}"/>
              </a:ext>
            </a:extLst>
          </p:cNvPr>
          <p:cNvSpPr/>
          <p:nvPr/>
        </p:nvSpPr>
        <p:spPr>
          <a:xfrm>
            <a:off x="762000" y="6248400"/>
            <a:ext cx="7772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Х</a:t>
            </a:r>
            <a:r>
              <a:rPr lang="en-US" sz="1600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ематоксилин-еозин</a:t>
            </a:r>
            <a:r>
              <a:rPr lang="x-none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 </a:t>
            </a:r>
            <a:r>
              <a:rPr lang="en-US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Малоријево</a:t>
            </a:r>
            <a:r>
              <a:rPr lang="en-US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трихромно</a:t>
            </a:r>
            <a:r>
              <a:rPr lang="en-US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x-none" sz="1600" b="1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         С</a:t>
            </a:r>
            <a:r>
              <a:rPr lang="en-US" sz="1600" b="1" dirty="0" err="1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ириус-хематоксилин</a:t>
            </a:r>
            <a:r>
              <a:rPr lang="en-US" sz="1600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1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B558F58E-93BA-44A3-BCDA-585AFF2E4F3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52E5F85-F698-46A0-8B05-33E1E36BF9A0}"/>
              </a:ext>
            </a:extLst>
          </p:cNvPr>
          <p:cNvSpPr txBox="1"/>
          <p:nvPr/>
        </p:nvSpPr>
        <p:spPr>
          <a:xfrm>
            <a:off x="491490" y="2671011"/>
            <a:ext cx="3943352" cy="24271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>
                <a:latin typeface="+mj-lt"/>
                <a:ea typeface="+mj-ea"/>
                <a:cs typeface="+mj-cs"/>
              </a:rPr>
              <a:t>За данас толико!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6000" b="1"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="" xmlns:a16="http://schemas.microsoft.com/office/drawing/2014/main" id="{BCD0BBC1-A7D4-445D-98AC-95A6A45D8E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91490" y="2316480"/>
            <a:ext cx="30861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5A2361D-0D7A-45E1-8A2D-3257F8ED65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0" r="23482"/>
          <a:stretch/>
        </p:blipFill>
        <p:spPr>
          <a:xfrm>
            <a:off x="4434843" y="10"/>
            <a:ext cx="470915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7923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="" xmlns:a16="http://schemas.microsoft.com/office/drawing/2014/main" id="{47F04A92-3A55-489E-954A-7C269BDC59BE}"/>
              </a:ext>
            </a:extLst>
          </p:cNvPr>
          <p:cNvSpPr txBox="1">
            <a:spLocks/>
          </p:cNvSpPr>
          <p:nvPr/>
        </p:nvSpPr>
        <p:spPr>
          <a:xfrm>
            <a:off x="403123" y="571500"/>
            <a:ext cx="8534400" cy="3733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B050"/>
              </a:buClr>
              <a:buFont typeface="Wingdings" pitchFamily="2" charset="2"/>
              <a:buChar char="ü"/>
            </a:pPr>
            <a:r>
              <a:rPr lang="sr-Latn-CS" sz="2800" b="1" i="1" dirty="0">
                <a:solidFill>
                  <a:srgbClr val="FF3300"/>
                </a:solidFill>
              </a:rPr>
              <a:t>Еозин</a:t>
            </a:r>
            <a:r>
              <a:rPr lang="sr-Latn-CS" sz="2800" dirty="0"/>
              <a:t> </a:t>
            </a:r>
            <a:r>
              <a:rPr lang="x-none" sz="2800" dirty="0"/>
              <a:t>-</a:t>
            </a:r>
            <a:r>
              <a:rPr lang="sr-Latn-CS" sz="2800" dirty="0"/>
              <a:t> кисела боја </a:t>
            </a:r>
            <a:endParaRPr lang="x-none" sz="2800" dirty="0"/>
          </a:p>
          <a:p>
            <a:pPr>
              <a:buClr>
                <a:srgbClr val="00B050"/>
              </a:buClr>
              <a:buFont typeface="Wingdings" pitchFamily="2" charset="2"/>
              <a:buChar char="ü"/>
            </a:pPr>
            <a:r>
              <a:rPr lang="sr-Latn-CS" sz="2800" b="1" i="1" dirty="0">
                <a:solidFill>
                  <a:srgbClr val="6600CC"/>
                </a:solidFill>
              </a:rPr>
              <a:t>Хематоксилин</a:t>
            </a:r>
            <a:r>
              <a:rPr lang="x-none" sz="2800" i="1" dirty="0"/>
              <a:t> -</a:t>
            </a:r>
            <a:r>
              <a:rPr lang="sr-Latn-CS" sz="2800" dirty="0"/>
              <a:t> није базна боја, има бојене карактеристике које веома подсећају на оне код базне боје</a:t>
            </a:r>
            <a:endParaRPr lang="x-none" sz="2800" dirty="0"/>
          </a:p>
          <a:p>
            <a:pPr>
              <a:buFont typeface="Arial" pitchFamily="34" charset="0"/>
              <a:buNone/>
            </a:pPr>
            <a:r>
              <a:rPr lang="sr-Latn-CS" sz="2800" i="1" dirty="0"/>
              <a:t> </a:t>
            </a:r>
            <a:endParaRPr lang="x-none" sz="2800" i="1" dirty="0"/>
          </a:p>
          <a:p>
            <a:pPr>
              <a:buClr>
                <a:schemeClr val="tx1"/>
              </a:buClr>
            </a:pPr>
            <a:r>
              <a:rPr lang="sr-Latn-CS" sz="1900" b="1" dirty="0">
                <a:solidFill>
                  <a:srgbClr val="3333FF"/>
                </a:solidFill>
              </a:rPr>
              <a:t>Базна боја </a:t>
            </a:r>
            <a:r>
              <a:rPr lang="x-none" sz="1900" b="1" dirty="0">
                <a:solidFill>
                  <a:srgbClr val="3333FF"/>
                </a:solidFill>
              </a:rPr>
              <a:t>-</a:t>
            </a:r>
            <a:r>
              <a:rPr lang="sr-Latn-CS" sz="1900" b="1" dirty="0">
                <a:solidFill>
                  <a:srgbClr val="3333FF"/>
                </a:solidFill>
              </a:rPr>
              <a:t> </a:t>
            </a:r>
            <a:r>
              <a:rPr lang="sr-Latn-CS" sz="1900" dirty="0"/>
              <a:t>бојени молекул носи </a:t>
            </a:r>
            <a:r>
              <a:rPr lang="sr-Latn-CS" sz="1900" i="1" dirty="0">
                <a:solidFill>
                  <a:srgbClr val="CC3399"/>
                </a:solidFill>
              </a:rPr>
              <a:t>позитивно</a:t>
            </a:r>
            <a:r>
              <a:rPr lang="sr-Latn-CS" sz="1900" dirty="0"/>
              <a:t> наелектрисање на обојеном делу молекула; општ</a:t>
            </a:r>
            <a:r>
              <a:rPr lang="x-none" sz="1900" dirty="0"/>
              <a:t>а</a:t>
            </a:r>
            <a:r>
              <a:rPr lang="sr-Latn-CS" sz="1900" dirty="0"/>
              <a:t> формул  </a:t>
            </a:r>
            <a:r>
              <a:rPr lang="sr-Latn-CS" sz="1900" b="1" dirty="0">
                <a:solidFill>
                  <a:srgbClr val="3333FF"/>
                </a:solidFill>
              </a:rPr>
              <a:t>БОЈА</a:t>
            </a:r>
            <a:r>
              <a:rPr lang="sr-Latn-CS" sz="1900" b="1" baseline="30000" dirty="0">
                <a:solidFill>
                  <a:srgbClr val="3333FF"/>
                </a:solidFill>
              </a:rPr>
              <a:t>+</a:t>
            </a:r>
            <a:r>
              <a:rPr lang="sr-Latn-CS" sz="1900" b="1" dirty="0">
                <a:solidFill>
                  <a:srgbClr val="3333FF"/>
                </a:solidFill>
              </a:rPr>
              <a:t> Cl</a:t>
            </a:r>
            <a:r>
              <a:rPr lang="sr-Latn-CS" sz="1900" b="1" baseline="30000" dirty="0">
                <a:solidFill>
                  <a:srgbClr val="3333FF"/>
                </a:solidFill>
              </a:rPr>
              <a:t>-</a:t>
            </a:r>
            <a:endParaRPr lang="x-none" sz="1900" i="1" dirty="0">
              <a:solidFill>
                <a:srgbClr val="3333FF"/>
              </a:solidFill>
            </a:endParaRPr>
          </a:p>
          <a:p>
            <a:endParaRPr lang="x-none" sz="2400" i="1" dirty="0"/>
          </a:p>
          <a:p>
            <a:endParaRPr lang="x-none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6871A42-4E9B-4784-BF37-2FE99EAC081C}"/>
              </a:ext>
            </a:extLst>
          </p:cNvPr>
          <p:cNvSpPr txBox="1"/>
          <p:nvPr/>
        </p:nvSpPr>
        <p:spPr>
          <a:xfrm>
            <a:off x="403123" y="38862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6075" indent="-346075">
              <a:buClr>
                <a:schemeClr val="tx1"/>
              </a:buClr>
              <a:buFont typeface="Arial" pitchFamily="34" charset="0"/>
              <a:buChar char="•"/>
            </a:pPr>
            <a:r>
              <a:rPr lang="x-none" b="1" i="1" dirty="0">
                <a:solidFill>
                  <a:srgbClr val="FF3300"/>
                </a:solidFill>
              </a:rPr>
              <a:t> </a:t>
            </a:r>
            <a:r>
              <a:rPr lang="sr-Latn-CS" b="1" dirty="0">
                <a:solidFill>
                  <a:srgbClr val="FF3300"/>
                </a:solidFill>
              </a:rPr>
              <a:t>Кисел</a:t>
            </a:r>
            <a:r>
              <a:rPr lang="x-none" b="1" dirty="0">
                <a:solidFill>
                  <a:srgbClr val="FF3300"/>
                </a:solidFill>
              </a:rPr>
              <a:t>а боја</a:t>
            </a:r>
            <a:r>
              <a:rPr lang="x-none" dirty="0">
                <a:solidFill>
                  <a:srgbClr val="FF3300"/>
                </a:solidFill>
              </a:rPr>
              <a:t> </a:t>
            </a:r>
            <a:r>
              <a:rPr lang="x-none" i="1" dirty="0"/>
              <a:t>- </a:t>
            </a:r>
            <a:r>
              <a:rPr lang="sr-Latn-CS" dirty="0"/>
              <a:t>бојени молекул носи </a:t>
            </a:r>
            <a:r>
              <a:rPr lang="sr-Latn-CS" dirty="0">
                <a:solidFill>
                  <a:srgbClr val="CC3399"/>
                </a:solidFill>
              </a:rPr>
              <a:t>негативно</a:t>
            </a:r>
            <a:r>
              <a:rPr lang="sr-Latn-CS" dirty="0"/>
              <a:t> наелектрисање на обојеном делу; општ</a:t>
            </a:r>
            <a:r>
              <a:rPr lang="x-none" dirty="0"/>
              <a:t>а</a:t>
            </a:r>
            <a:r>
              <a:rPr lang="sr-Latn-CS" dirty="0"/>
              <a:t> фомул</a:t>
            </a:r>
            <a:r>
              <a:rPr lang="x-none" dirty="0"/>
              <a:t>а</a:t>
            </a:r>
            <a:r>
              <a:rPr lang="sr-Latn-CS" dirty="0"/>
              <a:t>  </a:t>
            </a:r>
            <a:r>
              <a:rPr lang="sr-Latn-CS" b="1" dirty="0">
                <a:solidFill>
                  <a:srgbClr val="FF3300"/>
                </a:solidFill>
              </a:rPr>
              <a:t>БОЈА</a:t>
            </a:r>
            <a:r>
              <a:rPr lang="sr-Latn-CS" b="1" baseline="30000" dirty="0">
                <a:solidFill>
                  <a:srgbClr val="FF3300"/>
                </a:solidFill>
              </a:rPr>
              <a:t>-</a:t>
            </a:r>
            <a:r>
              <a:rPr lang="sr-Latn-CS" b="1" dirty="0">
                <a:solidFill>
                  <a:srgbClr val="FF3300"/>
                </a:solidFill>
              </a:rPr>
              <a:t> Na</a:t>
            </a:r>
            <a:r>
              <a:rPr lang="sr-Latn-CS" b="1" baseline="30000" dirty="0">
                <a:solidFill>
                  <a:srgbClr val="FF3300"/>
                </a:solidFill>
              </a:rPr>
              <a:t>+</a:t>
            </a:r>
            <a:endParaRPr lang="x-none" dirty="0">
              <a:solidFill>
                <a:srgbClr val="FF33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4A30E4D-DA61-4EAC-A23B-03361DB22A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1396" y="4047505"/>
            <a:ext cx="4749196" cy="21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50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nip Single Corner Rectangle 20"/>
          <p:cNvSpPr/>
          <p:nvPr/>
        </p:nvSpPr>
        <p:spPr>
          <a:xfrm>
            <a:off x="0" y="2819400"/>
            <a:ext cx="5943600" cy="4038600"/>
          </a:xfrm>
          <a:prstGeom prst="snip1Rect">
            <a:avLst/>
          </a:prstGeom>
          <a:solidFill>
            <a:srgbClr val="C9FFC9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05213" y="3124200"/>
            <a:ext cx="5609787" cy="3539296"/>
            <a:chOff x="467544" y="0"/>
            <a:chExt cx="8225358" cy="6448883"/>
          </a:xfrm>
        </p:grpSpPr>
        <p:pic>
          <p:nvPicPr>
            <p:cNvPr id="23" name="Picture 2" descr="http://ambergriscaye.com/forum/ubbthreads.php/ubb/showimage/id/997/type/f/dlp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0"/>
              <a:ext cx="4176464" cy="2175607"/>
            </a:xfrm>
            <a:prstGeom prst="rect">
              <a:avLst/>
            </a:prstGeom>
            <a:noFill/>
          </p:spPr>
        </p:pic>
        <p:sp>
          <p:nvSpPr>
            <p:cNvPr id="24" name="Rectangle 23"/>
            <p:cNvSpPr/>
            <p:nvPr/>
          </p:nvSpPr>
          <p:spPr>
            <a:xfrm>
              <a:off x="4299074" y="6048772"/>
              <a:ext cx="3946914" cy="4001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err="1">
                  <a:solidFill>
                    <a:srgbClr val="6600CC"/>
                  </a:solidFill>
                </a:rPr>
                <a:t>Haematoxylum</a:t>
              </a:r>
              <a:r>
                <a:rPr lang="en-US" b="1" dirty="0">
                  <a:solidFill>
                    <a:srgbClr val="6600CC"/>
                  </a:solidFill>
                </a:rPr>
                <a:t> </a:t>
              </a:r>
              <a:r>
                <a:rPr lang="en-US" b="1" dirty="0" err="1">
                  <a:solidFill>
                    <a:srgbClr val="6600CC"/>
                  </a:solidFill>
                </a:rPr>
                <a:t>campechianum</a:t>
              </a:r>
              <a:endParaRPr lang="en-US" b="1" dirty="0">
                <a:solidFill>
                  <a:srgbClr val="6600CC"/>
                </a:solidFill>
              </a:endParaRPr>
            </a:p>
          </p:txBody>
        </p:sp>
        <p:pic>
          <p:nvPicPr>
            <p:cNvPr id="25" name="Picture 4" descr="http://www.cicy.mx/Sitios/Desde_Herbario/images/stories/Herbario/2010/09Septiembre2010.jpg"/>
            <p:cNvPicPr>
              <a:picLocks noChangeAspect="1" noChangeArrowheads="1"/>
            </p:cNvPicPr>
            <p:nvPr/>
          </p:nvPicPr>
          <p:blipFill>
            <a:blip r:embed="rId3" cstate="print"/>
            <a:srcRect r="49390"/>
            <a:stretch>
              <a:fillRect/>
            </a:stretch>
          </p:blipFill>
          <p:spPr bwMode="auto">
            <a:xfrm>
              <a:off x="755576" y="4437112"/>
              <a:ext cx="2664296" cy="1927324"/>
            </a:xfrm>
            <a:prstGeom prst="rect">
              <a:avLst/>
            </a:prstGeom>
            <a:noFill/>
          </p:spPr>
        </p:pic>
        <p:pic>
          <p:nvPicPr>
            <p:cNvPr id="26" name="Picture 6" descr="http://taibnet.sinica.edu.tw/uploads_moved/20140215072433_41824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39952" y="2492896"/>
              <a:ext cx="4552950" cy="3648076"/>
            </a:xfrm>
            <a:prstGeom prst="rect">
              <a:avLst/>
            </a:prstGeom>
            <a:noFill/>
            <a:ln>
              <a:solidFill>
                <a:srgbClr val="CC0099"/>
              </a:solidFill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5284145" y="833055"/>
              <a:ext cx="3297029" cy="779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CS" sz="2000" b="1" dirty="0">
                  <a:solidFill>
                    <a:srgbClr val="9900FF"/>
                  </a:solidFill>
                </a:rPr>
                <a:t>ХЕМАТОКСИЛИН</a:t>
              </a:r>
              <a:endParaRPr lang="en-US" sz="1600" b="1" dirty="0">
                <a:solidFill>
                  <a:srgbClr val="9900FF"/>
                </a:solidFill>
              </a:endParaRPr>
            </a:p>
          </p:txBody>
        </p:sp>
        <p:pic>
          <p:nvPicPr>
            <p:cNvPr id="28" name="Picture 8" descr="http://patentimages.storage.googleapis.com/WO2009148885A2/imgf000002_000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2276872"/>
              <a:ext cx="3456384" cy="1858349"/>
            </a:xfrm>
            <a:prstGeom prst="rect">
              <a:avLst/>
            </a:prstGeom>
            <a:noFill/>
          </p:spPr>
        </p:pic>
      </p:grpSp>
      <p:sp>
        <p:nvSpPr>
          <p:cNvPr id="29" name="Rounded Rectangle 28"/>
          <p:cNvSpPr/>
          <p:nvPr/>
        </p:nvSpPr>
        <p:spPr>
          <a:xfrm>
            <a:off x="4800600" y="0"/>
            <a:ext cx="4343400" cy="3581400"/>
          </a:xfrm>
          <a:prstGeom prst="roundRect">
            <a:avLst/>
          </a:prstGeom>
          <a:solidFill>
            <a:srgbClr val="FFFFCC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939349" y="152400"/>
            <a:ext cx="3899851" cy="3276600"/>
            <a:chOff x="827584" y="155660"/>
            <a:chExt cx="7632848" cy="6413011"/>
          </a:xfrm>
        </p:grpSpPr>
        <p:pic>
          <p:nvPicPr>
            <p:cNvPr id="31" name="Picture 2" descr="https://upload.wikimedia.org/wikipedia/commons/thumb/9/95/Eosin_Y.svg/383px-Eosin_Y.svg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7584" y="2060848"/>
              <a:ext cx="3648075" cy="3038476"/>
            </a:xfrm>
            <a:prstGeom prst="rect">
              <a:avLst/>
            </a:prstGeom>
            <a:noFill/>
          </p:spPr>
        </p:pic>
        <p:pic>
          <p:nvPicPr>
            <p:cNvPr id="32" name="Picture 4" descr="http://www.statlab.com/media/catalog/product/cache/1/thumbnail/9df78eab33525d08d6e5fb8d27136e95/s/t/statlab_28_1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152638" y="155660"/>
              <a:ext cx="3096344" cy="3456998"/>
            </a:xfrm>
            <a:prstGeom prst="rect">
              <a:avLst/>
            </a:prstGeom>
            <a:noFill/>
          </p:spPr>
        </p:pic>
        <p:pic>
          <p:nvPicPr>
            <p:cNvPr id="33" name="Picture 6" descr="http://www.seilnacht.com/Chemie/eosin1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88024" y="3861048"/>
              <a:ext cx="3672408" cy="2707623"/>
            </a:xfrm>
            <a:prstGeom prst="rect">
              <a:avLst/>
            </a:prstGeom>
            <a:noFill/>
          </p:spPr>
        </p:pic>
        <p:sp>
          <p:nvSpPr>
            <p:cNvPr id="34" name="TextBox 33"/>
            <p:cNvSpPr txBox="1"/>
            <p:nvPr/>
          </p:nvSpPr>
          <p:spPr>
            <a:xfrm>
              <a:off x="1749143" y="404665"/>
              <a:ext cx="2462817" cy="783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CS" sz="2000" b="1" dirty="0">
                  <a:solidFill>
                    <a:srgbClr val="FF0000"/>
                  </a:solidFill>
                </a:rPr>
                <a:t>ЕОЗИН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28600" y="152400"/>
            <a:ext cx="4724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50"/>
              </a:buClr>
              <a:buFont typeface="Wingdings" pitchFamily="2" charset="2"/>
              <a:buChar char="v"/>
            </a:pPr>
            <a:r>
              <a:rPr lang="sr-Cyrl-CS" dirty="0"/>
              <a:t> Боје </a:t>
            </a:r>
            <a:r>
              <a:rPr lang="sr-Cyrl-CS" b="1" dirty="0">
                <a:solidFill>
                  <a:srgbClr val="6600CC"/>
                </a:solidFill>
              </a:rPr>
              <a:t>хематоксилин</a:t>
            </a:r>
            <a:r>
              <a:rPr lang="sr-Cyrl-CS" dirty="0"/>
              <a:t>  и </a:t>
            </a:r>
            <a:r>
              <a:rPr lang="sr-Cyrl-CS" b="1" dirty="0">
                <a:solidFill>
                  <a:srgbClr val="FF6600"/>
                </a:solidFill>
              </a:rPr>
              <a:t>еозин</a:t>
            </a:r>
            <a:r>
              <a:rPr lang="sr-Cyrl-CS" dirty="0"/>
              <a:t> </a:t>
            </a:r>
            <a:r>
              <a:rPr lang="en-US" dirty="0"/>
              <a:t>- </a:t>
            </a:r>
            <a:r>
              <a:rPr lang="sr-Cyrl-CS" dirty="0"/>
              <a:t> показују </a:t>
            </a:r>
            <a:r>
              <a:rPr lang="sr-Latn-CS" dirty="0"/>
              <a:t>структурне карактеристике ткива</a:t>
            </a:r>
            <a:endParaRPr lang="en-US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endParaRPr lang="en-US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r>
              <a:rPr lang="x-none" dirty="0"/>
              <a:t> </a:t>
            </a:r>
            <a:r>
              <a:rPr lang="x-none" b="1" dirty="0">
                <a:solidFill>
                  <a:srgbClr val="3333FF"/>
                </a:solidFill>
              </a:rPr>
              <a:t>Н</a:t>
            </a:r>
            <a:r>
              <a:rPr lang="sr-Latn-CS" b="1" dirty="0">
                <a:solidFill>
                  <a:srgbClr val="3333FF"/>
                </a:solidFill>
              </a:rPr>
              <a:t>е обезбеђуј</a:t>
            </a:r>
            <a:r>
              <a:rPr lang="x-none" dirty="0"/>
              <a:t>у - </a:t>
            </a:r>
            <a:r>
              <a:rPr lang="sr-Latn-CS" dirty="0"/>
              <a:t> информацију о хемијским карактеристикама ткивних пресека </a:t>
            </a:r>
            <a:endParaRPr lang="x-none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endParaRPr lang="x-none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r>
              <a:rPr lang="x-none" dirty="0"/>
              <a:t> </a:t>
            </a:r>
            <a:r>
              <a:rPr lang="x-none" b="1" dirty="0">
                <a:solidFill>
                  <a:srgbClr val="3333FF"/>
                </a:solidFill>
              </a:rPr>
              <a:t>Н</a:t>
            </a:r>
            <a:r>
              <a:rPr lang="sr-Latn-CS" b="1" dirty="0">
                <a:solidFill>
                  <a:srgbClr val="3333FF"/>
                </a:solidFill>
              </a:rPr>
              <a:t>е открива</a:t>
            </a:r>
            <a:r>
              <a:rPr lang="x-none" b="1" dirty="0">
                <a:solidFill>
                  <a:srgbClr val="3333FF"/>
                </a:solidFill>
              </a:rPr>
              <a:t>ју </a:t>
            </a:r>
            <a:r>
              <a:rPr lang="x-none" dirty="0"/>
              <a:t>-</a:t>
            </a:r>
            <a:r>
              <a:rPr lang="sr-Latn-CS" dirty="0"/>
              <a:t> извесне структурне компоненте хистолошких пресека</a:t>
            </a:r>
            <a:endParaRPr lang="en-US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endParaRPr lang="en-US" dirty="0"/>
          </a:p>
          <a:p>
            <a:pPr>
              <a:buClr>
                <a:srgbClr val="00B050"/>
              </a:buClr>
              <a:buFont typeface="Wingdings" pitchFamily="2" charset="2"/>
              <a:buChar char="v"/>
            </a:pP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6172200" y="4343400"/>
            <a:ext cx="2971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dirty="0"/>
              <a:t>Е</a:t>
            </a:r>
            <a:r>
              <a:rPr lang="sr-Latn-CS" dirty="0"/>
              <a:t>ластичан материјал, ретикуларна влакна, базалне мембране</a:t>
            </a:r>
            <a:r>
              <a:rPr lang="x-none" dirty="0"/>
              <a:t> </a:t>
            </a:r>
            <a:r>
              <a:rPr lang="sr-Latn-CS" dirty="0"/>
              <a:t>и липид</a:t>
            </a:r>
            <a:r>
              <a:rPr lang="x-none" dirty="0"/>
              <a:t>и – боје </a:t>
            </a:r>
            <a:r>
              <a:rPr lang="x-none" dirty="0">
                <a:solidFill>
                  <a:srgbClr val="FF3300"/>
                </a:solidFill>
              </a:rPr>
              <a:t>другим</a:t>
            </a:r>
            <a:r>
              <a:rPr lang="x-none" dirty="0"/>
              <a:t> </a:t>
            </a:r>
            <a:r>
              <a:rPr lang="x-none" dirty="0">
                <a:solidFill>
                  <a:srgbClr val="FF0000"/>
                </a:solidFill>
              </a:rPr>
              <a:t>бојама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685800"/>
          </a:xfrm>
        </p:spPr>
        <p:txBody>
          <a:bodyPr>
            <a:normAutofit/>
          </a:bodyPr>
          <a:lstStyle/>
          <a:p>
            <a:r>
              <a:rPr lang="x-none" sz="2800" b="1" dirty="0">
                <a:solidFill>
                  <a:srgbClr val="3333FF"/>
                </a:solidFill>
              </a:rPr>
              <a:t>SPECIJALNE HISTOLOŠKE BOJE</a:t>
            </a:r>
            <a:endParaRPr lang="en-US" sz="2800" b="1" dirty="0">
              <a:solidFill>
                <a:srgbClr val="3333FF"/>
              </a:solidFill>
            </a:endParaRPr>
          </a:p>
        </p:txBody>
      </p:sp>
      <p:pic>
        <p:nvPicPr>
          <p:cNvPr id="4" name="Picture 2" descr="http://www.polysciences.com/media/wysiwyg/special_stains_artwork_banner_small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382" b="8697"/>
          <a:stretch>
            <a:fillRect/>
          </a:stretch>
        </p:blipFill>
        <p:spPr bwMode="auto">
          <a:xfrm>
            <a:off x="228600" y="762000"/>
            <a:ext cx="8915400" cy="39624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5334000"/>
          <a:ext cx="6781799" cy="1310640"/>
        </p:xfrm>
        <a:graphic>
          <a:graphicData uri="http://schemas.openxmlformats.org/drawingml/2006/table">
            <a:tbl>
              <a:tblPr/>
              <a:tblGrid>
                <a:gridCol w="18913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45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11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8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latin typeface="+mn-lt"/>
                          <a:ea typeface="Times New Roman"/>
                          <a:cs typeface="Arial"/>
                        </a:rPr>
                        <a:t>Базне боје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x-none" sz="1600" b="1" i="1" dirty="0">
                          <a:latin typeface="+mn-lt"/>
                          <a:ea typeface="Times New Roman"/>
                          <a:cs typeface="Arial"/>
                        </a:rPr>
                        <a:t>Обојеност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latin typeface="+mn-lt"/>
                          <a:ea typeface="Times New Roman"/>
                          <a:cs typeface="Arial"/>
                        </a:rPr>
                        <a:t>Киселе боје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x-none" sz="1600" b="1" i="1" dirty="0">
                          <a:latin typeface="+mn-lt"/>
                          <a:ea typeface="Times New Roman"/>
                          <a:cs typeface="Arial"/>
                        </a:rPr>
                        <a:t>Обојеност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толуидин-плава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оранж Г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наранџаста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метилен-плава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кисели фуксин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>
                          <a:latin typeface="+mn-lt"/>
                          <a:ea typeface="Times New Roman"/>
                          <a:cs typeface="Arial"/>
                        </a:rPr>
                        <a:t>црвена</a:t>
                      </a:r>
                      <a:endParaRPr lang="en-US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метил-зелена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зелена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еозин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>
                          <a:latin typeface="+mn-lt"/>
                          <a:ea typeface="Times New Roman"/>
                          <a:cs typeface="Arial"/>
                        </a:rPr>
                        <a:t>црвена</a:t>
                      </a:r>
                      <a:endParaRPr lang="en-US" sz="16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пиронин Г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црвена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анилин-плава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>
                        <a:spcAft>
                          <a:spcPts val="0"/>
                        </a:spcAft>
                      </a:pPr>
                      <a:r>
                        <a:rPr lang="sr-Latn-CS" sz="1600" dirty="0">
                          <a:latin typeface="+mn-lt"/>
                          <a:ea typeface="Times New Roman"/>
                          <a:cs typeface="Arial"/>
                        </a:rPr>
                        <a:t>плава</a:t>
                      </a:r>
                      <a:endParaRPr lang="en-US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66800" y="48768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x-none" dirty="0">
                <a:solidFill>
                  <a:srgbClr val="3333FF"/>
                </a:solidFill>
              </a:rPr>
              <a:t>  </a:t>
            </a:r>
            <a:r>
              <a:rPr lang="sr-Latn-CS" dirty="0">
                <a:solidFill>
                  <a:srgbClr val="3333FF"/>
                </a:solidFill>
              </a:rPr>
              <a:t>Обојеност боје није везана за</a:t>
            </a:r>
            <a:r>
              <a:rPr lang="en-US" dirty="0">
                <a:solidFill>
                  <a:srgbClr val="3333FF"/>
                </a:solidFill>
              </a:rPr>
              <a:t> </a:t>
            </a:r>
            <a:r>
              <a:rPr lang="sr-Latn-CS" dirty="0">
                <a:solidFill>
                  <a:srgbClr val="3333FF"/>
                </a:solidFill>
              </a:rPr>
              <a:t>то да ли је она базна или кисела</a:t>
            </a:r>
            <a:endParaRPr 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19100" y="1524000"/>
            <a:ext cx="830580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реагују са 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ea typeface="Times New Roman" pitchFamily="18" charset="0"/>
                <a:cs typeface="Arial" pitchFamily="34" charset="0"/>
              </a:rPr>
              <a:t>ањонским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групама ткивних компоненти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x-none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  -  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фосфатне групе ДНК и РНК, сулфатне групе глукозоамино-глукана и карбоксилне групе протеина</a:t>
            </a: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Реакција ањонских група 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ea typeface="Times New Roman" pitchFamily="18" charset="0"/>
                <a:cs typeface="Arial" pitchFamily="34" charset="0"/>
              </a:rPr>
              <a:t>варира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ea typeface="Times New Roman" pitchFamily="18" charset="0"/>
                <a:cs typeface="Arial" pitchFamily="34" charset="0"/>
              </a:rPr>
              <a:t>са pH</a:t>
            </a:r>
            <a:r>
              <a:rPr kumimoji="0" lang="x-none" sz="2000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4488" lvl="0" indent="-344488" algn="just" fontAlgn="base">
              <a:spcBef>
                <a:spcPct val="0"/>
              </a:spcBef>
              <a:spcAft>
                <a:spcPct val="0"/>
              </a:spcAft>
            </a:pPr>
            <a:r>
              <a:rPr lang="x-none" sz="2000" dirty="0">
                <a:ea typeface="Times New Roman" pitchFamily="18" charset="0"/>
                <a:cs typeface="Arial" pitchFamily="34" charset="0"/>
              </a:rPr>
              <a:t>       -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x-none" sz="2000" dirty="0"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 високим pH (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ea typeface="Times New Roman" pitchFamily="18" charset="0"/>
                <a:cs typeface="Arial" pitchFamily="34" charset="0"/>
              </a:rPr>
              <a:t>око 10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-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9933"/>
                </a:solidFill>
                <a:effectLst/>
                <a:ea typeface="Times New Roman" pitchFamily="18" charset="0"/>
                <a:cs typeface="Arial" pitchFamily="34" charset="0"/>
              </a:rPr>
              <a:t>све три 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групе су јонизоване и доступне за реакцију са базном бојом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преко електростатичких веза 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4488" lvl="0" indent="-344488" algn="just" fontAlgn="base">
              <a:spcBef>
                <a:spcPct val="0"/>
              </a:spcBef>
              <a:spcAft>
                <a:spcPct val="0"/>
              </a:spcAft>
            </a:pPr>
            <a:r>
              <a:rPr lang="x-none" sz="2000" dirty="0">
                <a:ea typeface="Times New Roman" pitchFamily="18" charset="0"/>
                <a:cs typeface="Arial" pitchFamily="34" charset="0"/>
              </a:rPr>
              <a:t>       - 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 благо киселим или неутралним  pH (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ea typeface="Times New Roman" pitchFamily="18" charset="0"/>
                <a:cs typeface="Arial" pitchFamily="34" charset="0"/>
              </a:rPr>
              <a:t>од 5-7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9933"/>
                </a:solidFill>
                <a:effectLst/>
                <a:ea typeface="Times New Roman" pitchFamily="18" charset="0"/>
                <a:cs typeface="Arial" pitchFamily="34" charset="0"/>
              </a:rPr>
              <a:t>сулфатне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9933"/>
                </a:solidFill>
                <a:effectLst/>
                <a:ea typeface="Times New Roman" pitchFamily="18" charset="0"/>
                <a:cs typeface="Arial" pitchFamily="34" charset="0"/>
              </a:rPr>
              <a:t>фосфатне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групе су јонизоване и доступне за реакцију</a:t>
            </a: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x-none" sz="2000" dirty="0">
                <a:ea typeface="Times New Roman" pitchFamily="18" charset="0"/>
                <a:cs typeface="Arial" pitchFamily="34" charset="0"/>
              </a:rPr>
              <a:t>       - н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 најнижим pH (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FF3399"/>
                </a:solidFill>
                <a:effectLst/>
                <a:ea typeface="Times New Roman" pitchFamily="18" charset="0"/>
                <a:cs typeface="Arial" pitchFamily="34" charset="0"/>
              </a:rPr>
              <a:t>испод 4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x-none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само </a:t>
            </a:r>
            <a:r>
              <a:rPr kumimoji="0" lang="sr-Latn-CS" sz="2000" b="1" i="0" u="none" strike="noStrike" cap="none" normalizeH="0" baseline="0" dirty="0">
                <a:ln>
                  <a:noFill/>
                </a:ln>
                <a:solidFill>
                  <a:srgbClr val="339933"/>
                </a:solidFill>
                <a:effectLst/>
                <a:ea typeface="Times New Roman" pitchFamily="18" charset="0"/>
                <a:cs typeface="Arial" pitchFamily="34" charset="0"/>
              </a:rPr>
              <a:t>сулфатне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групе оста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ј</a:t>
            </a: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 јонизоване и реагују са базним бојама.</a:t>
            </a:r>
            <a:endParaRPr kumimoji="0" lang="x-none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x-none" sz="2000" dirty="0"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kumimoji="0" lang="sr-Latn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Latn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бојење </a:t>
            </a:r>
            <a:r>
              <a:rPr kumimoji="0" lang="sr-Latn-CS" b="1" i="0" u="none" strike="noStrike" cap="none" normalizeH="0" baseline="0" dirty="0">
                <a:ln>
                  <a:noFill/>
                </a:ln>
                <a:solidFill>
                  <a:srgbClr val="3333FF"/>
                </a:solidFill>
                <a:effectLst/>
                <a:ea typeface="Times New Roman" pitchFamily="18" charset="0"/>
                <a:cs typeface="Arial" pitchFamily="34" charset="0"/>
              </a:rPr>
              <a:t>на контролисаном pH </a:t>
            </a:r>
            <a:r>
              <a:rPr kumimoji="0" lang="x-non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sr-Latn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за визуализацију специфичних ањонских група </a:t>
            </a:r>
            <a:r>
              <a:rPr kumimoji="0" 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 </a:t>
            </a:r>
            <a:r>
              <a:rPr kumimoji="0" lang="sr-Latn-C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макромолекулима</a:t>
            </a:r>
            <a:r>
              <a:rPr kumimoji="0" 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 којима се налазе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04800"/>
            <a:ext cx="9144000" cy="487362"/>
          </a:xfrm>
          <a:prstGeom prst="rect">
            <a:avLst/>
          </a:prstGeom>
          <a:solidFill>
            <a:srgbClr val="FFFFCC"/>
          </a:solidFill>
        </p:spPr>
        <p:txBody>
          <a:bodyPr>
            <a:normAutofit fontScale="67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sr-Latn-CS" sz="4400" b="1" dirty="0">
                <a:solidFill>
                  <a:srgbClr val="CC3399"/>
                </a:solidFill>
                <a:ea typeface="Times New Roman" pitchFamily="18" charset="0"/>
                <a:cs typeface="Arial" pitchFamily="34" charset="0"/>
              </a:rPr>
              <a:t>БАЗНЕ БОЈЕ </a:t>
            </a:r>
            <a:r>
              <a:rPr lang="x-none" sz="4400" b="1" dirty="0">
                <a:solidFill>
                  <a:srgbClr val="CC3399"/>
                </a:solidFill>
                <a:ea typeface="Times New Roman" pitchFamily="18" charset="0"/>
                <a:cs typeface="Arial" pitchFamily="34" charset="0"/>
              </a:rPr>
              <a:t> -   </a:t>
            </a:r>
            <a:r>
              <a:rPr lang="sr-Latn-CS" sz="4400" b="1" dirty="0">
                <a:solidFill>
                  <a:srgbClr val="3333FF"/>
                </a:solidFill>
              </a:rPr>
              <a:t>БОЈА</a:t>
            </a:r>
            <a:r>
              <a:rPr lang="sr-Latn-CS" sz="4400" b="1" baseline="30000" dirty="0">
                <a:solidFill>
                  <a:srgbClr val="3333FF"/>
                </a:solidFill>
              </a:rPr>
              <a:t>+</a:t>
            </a:r>
            <a:r>
              <a:rPr lang="sr-Latn-CS" sz="4400" b="1" dirty="0">
                <a:solidFill>
                  <a:srgbClr val="3333FF"/>
                </a:solidFill>
              </a:rPr>
              <a:t> Cl</a:t>
            </a:r>
            <a:r>
              <a:rPr lang="sr-Latn-CS" sz="4400" b="1" baseline="30000" dirty="0">
                <a:solidFill>
                  <a:srgbClr val="3333FF"/>
                </a:solidFill>
              </a:rPr>
              <a:t>-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"/>
            <a:ext cx="8686800" cy="54102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sr-Latn-CS" sz="2200" b="1" dirty="0">
                <a:solidFill>
                  <a:srgbClr val="3333FF"/>
                </a:solidFill>
              </a:rPr>
              <a:t>Хематоксилин</a:t>
            </a:r>
            <a:r>
              <a:rPr lang="sr-Latn-CS" sz="2200" dirty="0"/>
              <a:t> </a:t>
            </a:r>
            <a:r>
              <a:rPr lang="x-none" sz="2200" dirty="0"/>
              <a:t>- </a:t>
            </a:r>
            <a:r>
              <a:rPr lang="sr-Latn-CS" sz="2200" dirty="0">
                <a:solidFill>
                  <a:srgbClr val="CC3399"/>
                </a:solidFill>
              </a:rPr>
              <a:t>није базна боја</a:t>
            </a:r>
            <a:r>
              <a:rPr lang="sr-Latn-CS" sz="2200" dirty="0"/>
              <a:t>, </a:t>
            </a:r>
            <a:r>
              <a:rPr lang="x-none" sz="2200" dirty="0"/>
              <a:t>али </a:t>
            </a:r>
            <a:r>
              <a:rPr lang="sr-Latn-CS" sz="2200" dirty="0"/>
              <a:t>има бојене карактеристике које веома подсећају на оне код базне боје </a:t>
            </a:r>
            <a:endParaRPr lang="x-none" sz="2200" dirty="0"/>
          </a:p>
          <a:p>
            <a:pPr>
              <a:spcBef>
                <a:spcPts val="1200"/>
              </a:spcBef>
            </a:pPr>
            <a:r>
              <a:rPr lang="sr-Latn-CS" sz="2000" dirty="0"/>
              <a:t>употреб</a:t>
            </a:r>
            <a:r>
              <a:rPr lang="sr-Cyrl-CS" sz="2000" dirty="0"/>
              <a:t>љ</a:t>
            </a:r>
            <a:r>
              <a:rPr lang="sr-Latn-CS" sz="2000" dirty="0"/>
              <a:t>ава </a:t>
            </a:r>
            <a:r>
              <a:rPr lang="x-none" sz="2000" dirty="0"/>
              <a:t> </a:t>
            </a:r>
            <a:r>
              <a:rPr lang="sr-Latn-CS" sz="2000" b="1" dirty="0">
                <a:solidFill>
                  <a:srgbClr val="CC3399"/>
                </a:solidFill>
              </a:rPr>
              <a:t>са</a:t>
            </a:r>
            <a:r>
              <a:rPr lang="sr-Latn-CS" sz="2000" b="1" dirty="0"/>
              <a:t> </a:t>
            </a:r>
            <a:r>
              <a:rPr lang="sr-Latn-CS" sz="2000" b="1" dirty="0">
                <a:solidFill>
                  <a:srgbClr val="CC3399"/>
                </a:solidFill>
              </a:rPr>
              <a:t>штавилом</a:t>
            </a:r>
            <a:r>
              <a:rPr lang="sr-Latn-CS" sz="2000" b="1" dirty="0"/>
              <a:t> </a:t>
            </a:r>
            <a:r>
              <a:rPr lang="x-none" sz="2000" b="1" dirty="0"/>
              <a:t>-                    </a:t>
            </a:r>
            <a:r>
              <a:rPr lang="sr-Latn-CS" sz="2000" dirty="0"/>
              <a:t> </a:t>
            </a:r>
            <a:r>
              <a:rPr lang="x-none" sz="2000" dirty="0"/>
              <a:t>                                                     </a:t>
            </a:r>
            <a:r>
              <a:rPr lang="sr-Latn-CS" sz="2000" dirty="0"/>
              <a:t>фиксира боју (интермедијер)</a:t>
            </a:r>
            <a:endParaRPr lang="x-none" sz="2000" dirty="0"/>
          </a:p>
          <a:p>
            <a:pPr>
              <a:spcBef>
                <a:spcPts val="1200"/>
              </a:spcBef>
            </a:pPr>
            <a:endParaRPr lang="x-none" sz="2000" dirty="0"/>
          </a:p>
          <a:p>
            <a:pPr>
              <a:spcBef>
                <a:spcPts val="1200"/>
              </a:spcBef>
            </a:pPr>
            <a:endParaRPr lang="x-none" sz="2000" dirty="0"/>
          </a:p>
          <a:p>
            <a:pPr>
              <a:spcBef>
                <a:spcPts val="1200"/>
              </a:spcBef>
            </a:pPr>
            <a:endParaRPr lang="x-none" sz="2000" dirty="0"/>
          </a:p>
          <a:p>
            <a:pPr>
              <a:spcBef>
                <a:spcPts val="1200"/>
              </a:spcBef>
            </a:pPr>
            <a:endParaRPr lang="x-none" sz="2000" dirty="0"/>
          </a:p>
          <a:p>
            <a:pPr>
              <a:spcBef>
                <a:spcPts val="1200"/>
              </a:spcBef>
            </a:pPr>
            <a:endParaRPr lang="x-none" sz="1800" dirty="0"/>
          </a:p>
          <a:p>
            <a:pPr>
              <a:spcBef>
                <a:spcPts val="600"/>
              </a:spcBef>
            </a:pPr>
            <a:endParaRPr lang="x-none" sz="1800" b="1" dirty="0">
              <a:solidFill>
                <a:srgbClr val="339933"/>
              </a:solidFill>
            </a:endParaRPr>
          </a:p>
          <a:p>
            <a:pPr>
              <a:spcBef>
                <a:spcPts val="600"/>
              </a:spcBef>
            </a:pPr>
            <a:r>
              <a:rPr lang="sr-Latn-CS" sz="1800" b="1" dirty="0">
                <a:solidFill>
                  <a:srgbClr val="339933"/>
                </a:solidFill>
              </a:rPr>
              <a:t>ткиво-штавило-хематоксилин </a:t>
            </a:r>
            <a:r>
              <a:rPr lang="x-none" sz="1800" b="1" dirty="0">
                <a:solidFill>
                  <a:srgbClr val="339933"/>
                </a:solidFill>
              </a:rPr>
              <a:t>-</a:t>
            </a:r>
            <a:r>
              <a:rPr lang="x-none" sz="1800" dirty="0"/>
              <a:t> </a:t>
            </a:r>
            <a:r>
              <a:rPr lang="sr-Latn-CS" sz="1800" b="1" dirty="0"/>
              <a:t>није </a:t>
            </a:r>
            <a:r>
              <a:rPr lang="sr-Latn-CS" sz="1800" dirty="0"/>
              <a:t>једноставно </a:t>
            </a:r>
            <a:r>
              <a:rPr lang="sr-Latn-CS" sz="1800" b="1" dirty="0"/>
              <a:t>електростатичко везивање</a:t>
            </a:r>
            <a:endParaRPr lang="x-none" sz="1800" b="1" dirty="0"/>
          </a:p>
          <a:p>
            <a:pPr>
              <a:spcBef>
                <a:spcPts val="600"/>
              </a:spcBef>
            </a:pPr>
            <a:r>
              <a:rPr lang="sr-Latn-CS" sz="1800" dirty="0"/>
              <a:t>кад се ткиво стави у воду </a:t>
            </a:r>
            <a:r>
              <a:rPr lang="x-none" sz="1800" dirty="0"/>
              <a:t>- </a:t>
            </a:r>
            <a:r>
              <a:rPr lang="sr-Latn-CS" sz="1800" dirty="0"/>
              <a:t>хематоксилин не дисосује из ткива, чврсто причв</a:t>
            </a:r>
            <a:r>
              <a:rPr lang="x-none" sz="1800" dirty="0"/>
              <a:t>р</a:t>
            </a:r>
            <a:r>
              <a:rPr lang="sr-Latn-CS" sz="1800" dirty="0"/>
              <a:t>шћен</a:t>
            </a:r>
            <a:endParaRPr lang="x-none" sz="1800" dirty="0"/>
          </a:p>
          <a:p>
            <a:pPr>
              <a:spcBef>
                <a:spcPts val="600"/>
              </a:spcBef>
            </a:pPr>
            <a:r>
              <a:rPr lang="x-none" sz="1800" dirty="0"/>
              <a:t>зато</a:t>
            </a:r>
            <a:r>
              <a:rPr lang="sr-Latn-CS" sz="1800" dirty="0"/>
              <a:t> </a:t>
            </a:r>
            <a:r>
              <a:rPr lang="sr-Latn-CS" sz="1800" b="1" dirty="0"/>
              <a:t>може д</a:t>
            </a:r>
            <a:r>
              <a:rPr lang="ru-RU" sz="1800" b="1" dirty="0"/>
              <a:t>а </a:t>
            </a:r>
            <a:r>
              <a:rPr lang="sr-Latn-CS" sz="1800" b="1" dirty="0"/>
              <a:t>се примени </a:t>
            </a:r>
            <a:r>
              <a:rPr lang="x-none" sz="1800" b="1" dirty="0"/>
              <a:t> </a:t>
            </a:r>
            <a:r>
              <a:rPr lang="x-none" sz="1800" dirty="0"/>
              <a:t>- </a:t>
            </a:r>
            <a:r>
              <a:rPr lang="sr-Latn-CS" sz="1800" dirty="0">
                <a:solidFill>
                  <a:srgbClr val="CC3399"/>
                </a:solidFill>
              </a:rPr>
              <a:t>у процедурама </a:t>
            </a:r>
            <a:r>
              <a:rPr lang="x-none" sz="1800" dirty="0">
                <a:solidFill>
                  <a:srgbClr val="CC3399"/>
                </a:solidFill>
              </a:rPr>
              <a:t>где</a:t>
            </a:r>
            <a:r>
              <a:rPr lang="sr-Latn-CS" sz="1800" dirty="0">
                <a:solidFill>
                  <a:srgbClr val="CC3399"/>
                </a:solidFill>
              </a:rPr>
              <a:t> након хематоксилина следи еозин или нека друга кисела боја</a:t>
            </a:r>
            <a:endParaRPr lang="x-none" sz="1800" dirty="0">
              <a:solidFill>
                <a:srgbClr val="CC3399"/>
              </a:solidFill>
            </a:endParaRPr>
          </a:p>
          <a:p>
            <a:pPr>
              <a:spcBef>
                <a:spcPts val="600"/>
              </a:spcBef>
            </a:pPr>
            <a:r>
              <a:rPr lang="x-none" sz="1800" dirty="0"/>
              <a:t>п</a:t>
            </a:r>
            <a:r>
              <a:rPr lang="sr-Latn-CS" sz="1800" dirty="0"/>
              <a:t>раве базне боје </a:t>
            </a:r>
            <a:r>
              <a:rPr lang="x-none" sz="1800" dirty="0"/>
              <a:t>-</a:t>
            </a:r>
            <a:r>
              <a:rPr lang="sr-Latn-CS" sz="1800" dirty="0"/>
              <a:t> теж</a:t>
            </a:r>
            <a:r>
              <a:rPr lang="x-none" sz="1800" dirty="0"/>
              <a:t>е</a:t>
            </a:r>
            <a:r>
              <a:rPr lang="sr-Latn-CS" sz="1800" dirty="0"/>
              <a:t> д</a:t>
            </a:r>
            <a:r>
              <a:rPr lang="ru-RU" sz="1800" dirty="0"/>
              <a:t>а </a:t>
            </a:r>
            <a:r>
              <a:rPr lang="sr-Latn-CS" sz="1800" dirty="0"/>
              <a:t>дисосуј</a:t>
            </a:r>
            <a:r>
              <a:rPr lang="x-none" sz="1800" dirty="0"/>
              <a:t>у</a:t>
            </a:r>
            <a:r>
              <a:rPr lang="sr-Latn-CS" sz="1800" dirty="0"/>
              <a:t> из ткива за време наредних испирања у воденим растворима</a:t>
            </a:r>
            <a:endParaRPr lang="en-US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7188" t="60489" r="47710" b="16015"/>
          <a:stretch>
            <a:fillRect/>
          </a:stretch>
        </p:blipFill>
        <p:spPr bwMode="auto">
          <a:xfrm>
            <a:off x="4421436" y="990600"/>
            <a:ext cx="3879110" cy="194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012472" y="1047534"/>
            <a:ext cx="305789" cy="1582659"/>
          </a:xfrm>
          <a:prstGeom prst="rect">
            <a:avLst/>
          </a:prstGeom>
          <a:solidFill>
            <a:schemeClr val="bg1"/>
          </a:solidFill>
        </p:spPr>
        <p:txBody>
          <a:bodyPr vert="wordArtVert" wrap="square" rtlCol="0">
            <a:spAutoFit/>
          </a:bodyPr>
          <a:lstStyle/>
          <a:p>
            <a:pPr>
              <a:lnSpc>
                <a:spcPts val="500"/>
              </a:lnSpc>
            </a:pPr>
            <a:r>
              <a:rPr lang="x-none" sz="1600" b="1" dirty="0">
                <a:solidFill>
                  <a:srgbClr val="FF0000"/>
                </a:solidFill>
              </a:rPr>
              <a:t>ткиво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4600" y="1219200"/>
            <a:ext cx="3048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880142" y="1863631"/>
            <a:ext cx="1143000" cy="261867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x-none" sz="1600" b="1" spc="210" dirty="0">
                <a:solidFill>
                  <a:srgbClr val="6600CC"/>
                </a:solidFill>
                <a:highlight>
                  <a:srgbClr val="FFFF00"/>
                </a:highlight>
              </a:rPr>
              <a:t>штавило</a:t>
            </a:r>
            <a:endParaRPr lang="en-US" sz="1600" b="1" spc="210" dirty="0">
              <a:solidFill>
                <a:srgbClr val="6600CC"/>
              </a:solidFill>
              <a:highlight>
                <a:srgbClr val="FFFF00"/>
              </a:highligh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715000" y="2819400"/>
            <a:ext cx="1905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420304" y="1706880"/>
            <a:ext cx="569002" cy="2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x-none" sz="1400" b="1" dirty="0">
                <a:solidFill>
                  <a:srgbClr val="3333FF"/>
                </a:solidFill>
              </a:rPr>
              <a:t>БОЈА</a:t>
            </a:r>
            <a:endParaRPr lang="en-US" sz="1400" b="1" dirty="0">
              <a:solidFill>
                <a:srgbClr val="3333FF"/>
              </a:solidFill>
            </a:endParaRPr>
          </a:p>
        </p:txBody>
      </p:sp>
      <p:pic>
        <p:nvPicPr>
          <p:cNvPr id="12" name="Picture 11" descr="bojenje H.jpg">
            <a:extLst>
              <a:ext uri="{FF2B5EF4-FFF2-40B4-BE49-F238E27FC236}">
                <a16:creationId xmlns="" xmlns:a16="http://schemas.microsoft.com/office/drawing/2014/main" id="{0577E5DC-507F-46F8-AE1E-E2894F44632A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18519"/>
            <a:ext cx="4111513" cy="2424881"/>
          </a:xfrm>
          <a:prstGeom prst="rect">
            <a:avLst/>
          </a:prstGeom>
          <a:noFill/>
          <a:ln w="9525" cmpd="sng">
            <a:solidFill>
              <a:srgbClr val="A6A6A6"/>
            </a:solidFill>
            <a:miter lim="800000"/>
            <a:headEnd/>
            <a:tailEnd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950790C-605F-46C3-AF44-60F8C0CF805C}"/>
              </a:ext>
            </a:extLst>
          </p:cNvPr>
          <p:cNvSpPr txBox="1"/>
          <p:nvPr/>
        </p:nvSpPr>
        <p:spPr>
          <a:xfrm>
            <a:off x="6129114" y="2280127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dirty="0">
                <a:solidFill>
                  <a:srgbClr val="9900CC"/>
                </a:solidFill>
              </a:rPr>
              <a:t>Al</a:t>
            </a:r>
            <a:r>
              <a:rPr lang="x-none" b="1" baseline="30000" dirty="0">
                <a:solidFill>
                  <a:srgbClr val="9900CC"/>
                </a:solidFill>
              </a:rPr>
              <a:t>+3</a:t>
            </a:r>
            <a:endParaRPr lang="en-US" b="1" baseline="30000" dirty="0">
              <a:solidFill>
                <a:srgbClr val="9900CC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C41AE725-9FA8-4FCD-8A32-E4C85BA7B57F}"/>
              </a:ext>
            </a:extLst>
          </p:cNvPr>
          <p:cNvSpPr/>
          <p:nvPr/>
        </p:nvSpPr>
        <p:spPr>
          <a:xfrm>
            <a:off x="6296262" y="2166867"/>
            <a:ext cx="1399938" cy="940127"/>
          </a:xfrm>
          <a:custGeom>
            <a:avLst/>
            <a:gdLst>
              <a:gd name="connsiteX0" fmla="*/ 1740310 w 1740310"/>
              <a:gd name="connsiteY0" fmla="*/ 0 h 924233"/>
              <a:gd name="connsiteX1" fmla="*/ 1730477 w 1740310"/>
              <a:gd name="connsiteY1" fmla="*/ 924233 h 924233"/>
              <a:gd name="connsiteX2" fmla="*/ 0 w 1740310"/>
              <a:gd name="connsiteY2" fmla="*/ 924233 h 924233"/>
              <a:gd name="connsiteX3" fmla="*/ 39329 w 1740310"/>
              <a:gd name="connsiteY3" fmla="*/ 432620 h 924233"/>
              <a:gd name="connsiteX4" fmla="*/ 39329 w 1740310"/>
              <a:gd name="connsiteY4" fmla="*/ 432620 h 92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0310" h="924233">
                <a:moveTo>
                  <a:pt x="1740310" y="0"/>
                </a:moveTo>
                <a:lnTo>
                  <a:pt x="1730477" y="924233"/>
                </a:lnTo>
                <a:lnTo>
                  <a:pt x="0" y="924233"/>
                </a:lnTo>
                <a:lnTo>
                  <a:pt x="39329" y="432620"/>
                </a:lnTo>
                <a:lnTo>
                  <a:pt x="39329" y="432620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Extract 17">
            <a:extLst>
              <a:ext uri="{FF2B5EF4-FFF2-40B4-BE49-F238E27FC236}">
                <a16:creationId xmlns="" xmlns:a16="http://schemas.microsoft.com/office/drawing/2014/main" id="{EA47EB36-1014-4035-92BA-23467755943B}"/>
              </a:ext>
            </a:extLst>
          </p:cNvPr>
          <p:cNvSpPr/>
          <p:nvPr/>
        </p:nvSpPr>
        <p:spPr>
          <a:xfrm rot="900000">
            <a:off x="6286049" y="2602714"/>
            <a:ext cx="104398" cy="93741"/>
          </a:xfrm>
          <a:prstGeom prst="flowChartExtract">
            <a:avLst/>
          </a:prstGeom>
          <a:solidFill>
            <a:srgbClr val="FF99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EE5F8A2-1ACD-451B-BEFE-E10A95E77CD9}"/>
              </a:ext>
            </a:extLst>
          </p:cNvPr>
          <p:cNvSpPr txBox="1"/>
          <p:nvPr/>
        </p:nvSpPr>
        <p:spPr>
          <a:xfrm>
            <a:off x="6324600" y="318714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b="1" dirty="0">
                <a:solidFill>
                  <a:srgbClr val="6600CC"/>
                </a:solidFill>
              </a:rPr>
              <a:t>Хемалаун </a:t>
            </a:r>
            <a:r>
              <a:rPr lang="x-none" b="1" baseline="30000" dirty="0">
                <a:solidFill>
                  <a:srgbClr val="6600CC"/>
                </a:solidFill>
              </a:rPr>
              <a:t>+</a:t>
            </a:r>
            <a:endParaRPr lang="en-US" b="1" baseline="30000" dirty="0">
              <a:solidFill>
                <a:srgbClr val="6600CC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F176355-5E34-4AE7-A31F-AC4E1CF0874D}"/>
              </a:ext>
            </a:extLst>
          </p:cNvPr>
          <p:cNvSpPr txBox="1"/>
          <p:nvPr/>
        </p:nvSpPr>
        <p:spPr>
          <a:xfrm>
            <a:off x="4958313" y="2600894"/>
            <a:ext cx="538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400" b="1" dirty="0">
                <a:solidFill>
                  <a:srgbClr val="3333CC"/>
                </a:solidFill>
              </a:rPr>
              <a:t>ДНК</a:t>
            </a:r>
            <a:endParaRPr lang="en-US" sz="1400" b="1" dirty="0">
              <a:solidFill>
                <a:srgbClr val="3333CC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70EF0508-4FC6-4387-A806-D7AC33AF9649}"/>
              </a:ext>
            </a:extLst>
          </p:cNvPr>
          <p:cNvSpPr/>
          <p:nvPr/>
        </p:nvSpPr>
        <p:spPr>
          <a:xfrm>
            <a:off x="5012472" y="3540031"/>
            <a:ext cx="1963193" cy="91842"/>
          </a:xfrm>
          <a:custGeom>
            <a:avLst/>
            <a:gdLst>
              <a:gd name="connsiteX0" fmla="*/ 1740310 w 1740310"/>
              <a:gd name="connsiteY0" fmla="*/ 0 h 924233"/>
              <a:gd name="connsiteX1" fmla="*/ 1730477 w 1740310"/>
              <a:gd name="connsiteY1" fmla="*/ 924233 h 924233"/>
              <a:gd name="connsiteX2" fmla="*/ 0 w 1740310"/>
              <a:gd name="connsiteY2" fmla="*/ 924233 h 924233"/>
              <a:gd name="connsiteX3" fmla="*/ 39329 w 1740310"/>
              <a:gd name="connsiteY3" fmla="*/ 432620 h 924233"/>
              <a:gd name="connsiteX4" fmla="*/ 39329 w 1740310"/>
              <a:gd name="connsiteY4" fmla="*/ 432620 h 924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0310" h="924233">
                <a:moveTo>
                  <a:pt x="1740310" y="0"/>
                </a:moveTo>
                <a:lnTo>
                  <a:pt x="1730477" y="924233"/>
                </a:lnTo>
                <a:lnTo>
                  <a:pt x="0" y="924233"/>
                </a:lnTo>
                <a:lnTo>
                  <a:pt x="39329" y="432620"/>
                </a:lnTo>
                <a:lnTo>
                  <a:pt x="39329" y="432620"/>
                </a:ln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="" xmlns:a16="http://schemas.microsoft.com/office/drawing/2014/main" id="{D8ED5DBA-1948-437D-A36E-CD89A9332BE2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5041127" y="2908671"/>
            <a:ext cx="186245" cy="6932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067800" cy="48736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sr-Latn-CS" sz="3200" b="1" dirty="0">
                <a:solidFill>
                  <a:srgbClr val="CC3399"/>
                </a:solidFill>
              </a:rPr>
              <a:t>КИСЕЛЕ БОЈЕ </a:t>
            </a:r>
            <a:r>
              <a:rPr lang="x-none" sz="3200" b="1" dirty="0">
                <a:solidFill>
                  <a:srgbClr val="FF0000"/>
                </a:solidFill>
              </a:rPr>
              <a:t>-  </a:t>
            </a:r>
            <a:r>
              <a:rPr lang="sr-Latn-CS" sz="3200" b="1" dirty="0">
                <a:solidFill>
                  <a:srgbClr val="FF3300"/>
                </a:solidFill>
              </a:rPr>
              <a:t>БОЈА</a:t>
            </a:r>
            <a:r>
              <a:rPr lang="sr-Latn-CS" sz="3200" b="1" baseline="30000" dirty="0">
                <a:solidFill>
                  <a:srgbClr val="FF3300"/>
                </a:solidFill>
              </a:rPr>
              <a:t>-</a:t>
            </a:r>
            <a:r>
              <a:rPr lang="sr-Latn-CS" sz="3200" b="1" dirty="0">
                <a:solidFill>
                  <a:srgbClr val="FF3300"/>
                </a:solidFill>
              </a:rPr>
              <a:t> Na</a:t>
            </a:r>
            <a:r>
              <a:rPr lang="sr-Latn-CS" sz="3200" b="1" baseline="30000" dirty="0">
                <a:solidFill>
                  <a:srgbClr val="FF3300"/>
                </a:solidFill>
              </a:rPr>
              <a:t>+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95350"/>
            <a:ext cx="8229600" cy="5943600"/>
          </a:xfrm>
        </p:spPr>
        <p:txBody>
          <a:bodyPr>
            <a:normAutofit/>
          </a:bodyPr>
          <a:lstStyle/>
          <a:p>
            <a:r>
              <a:rPr lang="x-none" sz="2400" dirty="0"/>
              <a:t>В</a:t>
            </a:r>
            <a:r>
              <a:rPr lang="sr-Latn-CS" sz="2400" dirty="0"/>
              <a:t>езују за ткивне компоненте </a:t>
            </a:r>
            <a:r>
              <a:rPr lang="x-none" sz="2400" dirty="0"/>
              <a:t>- </a:t>
            </a:r>
            <a:r>
              <a:rPr lang="sr-Latn-CS" sz="2400" dirty="0">
                <a:solidFill>
                  <a:srgbClr val="3333FF"/>
                </a:solidFill>
              </a:rPr>
              <a:t>електростатички</a:t>
            </a:r>
            <a:r>
              <a:rPr lang="x-none" sz="2400" dirty="0">
                <a:solidFill>
                  <a:srgbClr val="3333FF"/>
                </a:solidFill>
              </a:rPr>
              <a:t>м</a:t>
            </a:r>
            <a:r>
              <a:rPr lang="sr-Latn-CS" sz="2400" dirty="0"/>
              <a:t> </a:t>
            </a:r>
            <a:r>
              <a:rPr lang="sr-Latn-CS" sz="2400" dirty="0">
                <a:solidFill>
                  <a:srgbClr val="3333FF"/>
                </a:solidFill>
              </a:rPr>
              <a:t>веза</a:t>
            </a:r>
            <a:r>
              <a:rPr lang="x-none" sz="2400" dirty="0">
                <a:solidFill>
                  <a:srgbClr val="3333FF"/>
                </a:solidFill>
              </a:rPr>
              <a:t>ма</a:t>
            </a:r>
            <a:endParaRPr lang="sr-Latn-CS" sz="2400" dirty="0">
              <a:solidFill>
                <a:srgbClr val="3333FF"/>
              </a:solidFill>
            </a:endParaRPr>
          </a:p>
          <a:p>
            <a:r>
              <a:rPr lang="x-none" sz="2400" dirty="0"/>
              <a:t>За</a:t>
            </a:r>
            <a:r>
              <a:rPr lang="sr-Latn-CS" sz="2400" dirty="0"/>
              <a:t> </a:t>
            </a:r>
            <a:r>
              <a:rPr lang="sr-Latn-CS" sz="2400" b="1" dirty="0">
                <a:solidFill>
                  <a:srgbClr val="3333CC"/>
                </a:solidFill>
              </a:rPr>
              <a:t>катјонск</a:t>
            </a:r>
            <a:r>
              <a:rPr lang="x-none" sz="2400" b="1" dirty="0">
                <a:solidFill>
                  <a:srgbClr val="3333CC"/>
                </a:solidFill>
              </a:rPr>
              <a:t>е</a:t>
            </a:r>
            <a:r>
              <a:rPr lang="sr-Latn-CS" sz="2400" b="1" dirty="0">
                <a:solidFill>
                  <a:srgbClr val="3333CC"/>
                </a:solidFill>
              </a:rPr>
              <a:t> груп</a:t>
            </a:r>
            <a:r>
              <a:rPr lang="x-none" sz="2400" b="1" dirty="0">
                <a:solidFill>
                  <a:srgbClr val="3333CC"/>
                </a:solidFill>
              </a:rPr>
              <a:t>е -</a:t>
            </a:r>
            <a:r>
              <a:rPr lang="sr-Latn-CS" sz="2400" dirty="0"/>
              <a:t> наелектрисан</a:t>
            </a:r>
            <a:r>
              <a:rPr lang="x-none" sz="2400" dirty="0"/>
              <a:t>е</a:t>
            </a:r>
            <a:r>
              <a:rPr lang="sr-Latn-CS" sz="2400" dirty="0"/>
              <a:t> </a:t>
            </a:r>
            <a:r>
              <a:rPr lang="sr-Latn-CS" sz="2400" dirty="0">
                <a:solidFill>
                  <a:srgbClr val="00B050"/>
                </a:solidFill>
              </a:rPr>
              <a:t>амино-груп</a:t>
            </a:r>
            <a:r>
              <a:rPr lang="x-none" sz="2400" dirty="0">
                <a:solidFill>
                  <a:srgbClr val="00B050"/>
                </a:solidFill>
              </a:rPr>
              <a:t>е</a:t>
            </a:r>
            <a:r>
              <a:rPr lang="sr-Latn-CS" sz="2400" dirty="0"/>
              <a:t> протеина</a:t>
            </a:r>
          </a:p>
          <a:p>
            <a:r>
              <a:rPr lang="x-none" sz="2400" dirty="0"/>
              <a:t>Везују и другим силама - </a:t>
            </a:r>
            <a:r>
              <a:rPr lang="sr-Latn-CS" sz="2400" dirty="0"/>
              <a:t>употребљавају у комбинацијама за селективно бојење</a:t>
            </a:r>
            <a:endParaRPr lang="x-none" sz="2400" dirty="0"/>
          </a:p>
          <a:p>
            <a:endParaRPr lang="x-none" sz="2400" dirty="0"/>
          </a:p>
          <a:p>
            <a:r>
              <a:rPr lang="x-none" sz="2400" b="1" dirty="0">
                <a:solidFill>
                  <a:srgbClr val="CC3300"/>
                </a:solidFill>
              </a:rPr>
              <a:t>П</a:t>
            </a:r>
            <a:r>
              <a:rPr lang="sr-Latn-CS" sz="2400" b="1" dirty="0">
                <a:solidFill>
                  <a:srgbClr val="CC3300"/>
                </a:solidFill>
              </a:rPr>
              <a:t>ример</a:t>
            </a:r>
            <a:r>
              <a:rPr lang="x-none" sz="2400" b="1" dirty="0">
                <a:solidFill>
                  <a:srgbClr val="CC3300"/>
                </a:solidFill>
              </a:rPr>
              <a:t>и:</a:t>
            </a:r>
          </a:p>
          <a:p>
            <a:pPr>
              <a:spcBef>
                <a:spcPts val="1800"/>
              </a:spcBef>
              <a:buClr>
                <a:srgbClr val="FF9900"/>
              </a:buClr>
              <a:buSzPct val="80000"/>
              <a:buFont typeface="Wingdings" panose="05000000000000000000" pitchFamily="2" charset="2"/>
              <a:buChar char="Ø"/>
            </a:pPr>
            <a:r>
              <a:rPr lang="x-none" sz="2000" dirty="0">
                <a:solidFill>
                  <a:srgbClr val="3333CC"/>
                </a:solidFill>
              </a:rPr>
              <a:t>Т</a:t>
            </a:r>
            <a:r>
              <a:rPr lang="x-none" sz="2000" dirty="0">
                <a:solidFill>
                  <a:srgbClr val="3333FF"/>
                </a:solidFill>
              </a:rPr>
              <a:t>рихромно бојење </a:t>
            </a:r>
            <a:r>
              <a:rPr lang="sr-Latn-CS" sz="2000" dirty="0">
                <a:solidFill>
                  <a:srgbClr val="3333FF"/>
                </a:solidFill>
              </a:rPr>
              <a:t> у </a:t>
            </a:r>
            <a:r>
              <a:rPr lang="x-none" sz="2000" dirty="0">
                <a:solidFill>
                  <a:srgbClr val="3333FF"/>
                </a:solidFill>
              </a:rPr>
              <a:t>Малоријевој</a:t>
            </a:r>
            <a:r>
              <a:rPr lang="ru-RU" sz="2000" dirty="0">
                <a:solidFill>
                  <a:srgbClr val="3333FF"/>
                </a:solidFill>
              </a:rPr>
              <a:t> </a:t>
            </a:r>
            <a:r>
              <a:rPr lang="sr-Latn-CS" sz="2000" dirty="0"/>
              <a:t>бојеној техници</a:t>
            </a:r>
            <a:r>
              <a:rPr lang="x-none" sz="2000" dirty="0"/>
              <a:t> </a:t>
            </a:r>
          </a:p>
          <a:p>
            <a:pPr lvl="1"/>
            <a:r>
              <a:rPr lang="sr-Latn-CS" sz="2000" dirty="0">
                <a:solidFill>
                  <a:srgbClr val="339933"/>
                </a:solidFill>
              </a:rPr>
              <a:t>три киселе боје</a:t>
            </a:r>
            <a:r>
              <a:rPr lang="sr-Latn-CS" sz="2000" dirty="0"/>
              <a:t>: </a:t>
            </a:r>
            <a:r>
              <a:rPr lang="sr-Latn-CS" sz="1800" dirty="0"/>
              <a:t>анилин-плава, кисели фуксин и оранж Г</a:t>
            </a:r>
            <a:endParaRPr lang="x-none" sz="1800" dirty="0"/>
          </a:p>
          <a:p>
            <a:pPr lvl="1"/>
            <a:r>
              <a:rPr lang="sr-Latn-CS" sz="1800" dirty="0"/>
              <a:t>селективно боје </a:t>
            </a:r>
            <a:r>
              <a:rPr lang="x-none" sz="1800" dirty="0"/>
              <a:t>- </a:t>
            </a:r>
            <a:r>
              <a:rPr lang="sr-Latn-CS" sz="1800" dirty="0">
                <a:solidFill>
                  <a:srgbClr val="CC3399"/>
                </a:solidFill>
              </a:rPr>
              <a:t>колаген</a:t>
            </a:r>
            <a:r>
              <a:rPr lang="sr-Latn-CS" sz="1800" dirty="0"/>
              <a:t>, цитоплазму,  </a:t>
            </a:r>
            <a:r>
              <a:rPr lang="x-none" sz="1800" dirty="0"/>
              <a:t>еритроците </a:t>
            </a:r>
            <a:r>
              <a:rPr lang="x-none" sz="1400" dirty="0"/>
              <a:t>(</a:t>
            </a:r>
            <a:r>
              <a:rPr lang="x-none" sz="1600" dirty="0"/>
              <a:t>к</a:t>
            </a:r>
            <a:r>
              <a:rPr lang="sr-Latn-CS" sz="1600" dirty="0"/>
              <a:t>исели фуксин</a:t>
            </a:r>
            <a:r>
              <a:rPr lang="x-none" sz="1600" dirty="0"/>
              <a:t>-</a:t>
            </a:r>
            <a:r>
              <a:rPr lang="sr-Latn-CS" sz="1600" dirty="0"/>
              <a:t> боји нуклеус</a:t>
            </a:r>
            <a:r>
              <a:rPr lang="x-none" sz="1600" dirty="0"/>
              <a:t>)</a:t>
            </a:r>
            <a:endParaRPr lang="x-none" sz="2400" dirty="0"/>
          </a:p>
          <a:p>
            <a:pPr marL="0" indent="0">
              <a:lnSpc>
                <a:spcPts val="100"/>
              </a:lnSpc>
              <a:spcBef>
                <a:spcPts val="0"/>
              </a:spcBef>
              <a:buNone/>
            </a:pPr>
            <a:r>
              <a:rPr lang="x-none" sz="2400" dirty="0"/>
              <a:t>  </a:t>
            </a:r>
          </a:p>
          <a:p>
            <a:pPr>
              <a:spcBef>
                <a:spcPts val="1800"/>
              </a:spcBef>
              <a:buClr>
                <a:srgbClr val="FF9900"/>
              </a:buClr>
              <a:buSzPct val="80000"/>
              <a:buFont typeface="Wingdings" panose="05000000000000000000" pitchFamily="2" charset="2"/>
              <a:buChar char="Ø"/>
            </a:pPr>
            <a:r>
              <a:rPr lang="x-none" sz="2000" dirty="0">
                <a:solidFill>
                  <a:srgbClr val="3333CC"/>
                </a:solidFill>
              </a:rPr>
              <a:t>Д</a:t>
            </a:r>
            <a:r>
              <a:rPr lang="sr-Latn-CS" sz="2000" dirty="0">
                <a:solidFill>
                  <a:srgbClr val="3333CC"/>
                </a:solidFill>
              </a:rPr>
              <a:t>руг</a:t>
            </a:r>
            <a:r>
              <a:rPr lang="x-none" sz="2000" dirty="0">
                <a:solidFill>
                  <a:srgbClr val="3333CC"/>
                </a:solidFill>
              </a:rPr>
              <a:t>а</a:t>
            </a:r>
            <a:r>
              <a:rPr lang="sr-Latn-CS" sz="2000" dirty="0">
                <a:solidFill>
                  <a:srgbClr val="3333CC"/>
                </a:solidFill>
              </a:rPr>
              <a:t> техни</a:t>
            </a:r>
            <a:r>
              <a:rPr lang="x-none" sz="2000" dirty="0">
                <a:solidFill>
                  <a:srgbClr val="3333CC"/>
                </a:solidFill>
              </a:rPr>
              <a:t>ка</a:t>
            </a:r>
            <a:r>
              <a:rPr lang="sr-Latn-CS" sz="2000" dirty="0">
                <a:solidFill>
                  <a:srgbClr val="3333CC"/>
                </a:solidFill>
              </a:rPr>
              <a:t> киселих боја </a:t>
            </a:r>
            <a:r>
              <a:rPr lang="x-none" sz="2000" dirty="0">
                <a:solidFill>
                  <a:srgbClr val="3333CC"/>
                </a:solidFill>
              </a:rPr>
              <a:t> </a:t>
            </a:r>
          </a:p>
          <a:p>
            <a:pPr marL="0" indent="0">
              <a:buNone/>
            </a:pPr>
            <a:r>
              <a:rPr lang="x-none" sz="2000" dirty="0"/>
              <a:t>	- </a:t>
            </a:r>
            <a:r>
              <a:rPr lang="sr-Latn-CS" sz="1800" dirty="0">
                <a:solidFill>
                  <a:srgbClr val="6600CC"/>
                </a:solidFill>
              </a:rPr>
              <a:t>хематоксилин</a:t>
            </a:r>
            <a:r>
              <a:rPr lang="x-none" sz="1800" dirty="0"/>
              <a:t>ом</a:t>
            </a:r>
            <a:r>
              <a:rPr lang="sr-Latn-CS" sz="1800" dirty="0"/>
              <a:t> прво обоје нуклеуси, </a:t>
            </a:r>
            <a:r>
              <a:rPr lang="ru-RU" sz="1800" dirty="0"/>
              <a:t>а </a:t>
            </a:r>
            <a:r>
              <a:rPr lang="sr-Latn-CS" sz="1800" dirty="0"/>
              <a:t>затим </a:t>
            </a:r>
            <a:r>
              <a:rPr lang="sr-Latn-CS" sz="1800" dirty="0">
                <a:solidFill>
                  <a:srgbClr val="6600CC"/>
                </a:solidFill>
              </a:rPr>
              <a:t>кисел</a:t>
            </a:r>
            <a:r>
              <a:rPr lang="ru-RU" sz="1800" dirty="0">
                <a:solidFill>
                  <a:srgbClr val="6600CC"/>
                </a:solidFill>
              </a:rPr>
              <a:t>е </a:t>
            </a:r>
            <a:r>
              <a:rPr lang="sr-Latn-CS" sz="1800" dirty="0">
                <a:solidFill>
                  <a:srgbClr val="6600CC"/>
                </a:solidFill>
              </a:rPr>
              <a:t>боје </a:t>
            </a:r>
            <a:r>
              <a:rPr lang="sr-Latn-CS" sz="1800" dirty="0"/>
              <a:t>за </a:t>
            </a:r>
            <a:r>
              <a:rPr lang="x-none" sz="1800" dirty="0"/>
              <a:t>	</a:t>
            </a:r>
            <a:r>
              <a:rPr lang="sr-Latn-CS" sz="1800" dirty="0"/>
              <a:t>селективно бојење цитоплазме и екстрацелуларних влакана</a:t>
            </a:r>
            <a:endParaRPr lang="x-none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</TotalTime>
  <Words>1596</Words>
  <Application>Microsoft Office PowerPoint</Application>
  <PresentationFormat>On-screen Show (4:3)</PresentationFormat>
  <Paragraphs>208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ХЕМИЈСКА ОСНОВА БОЈЕЊА </vt:lpstr>
      <vt:lpstr>PowerPoint Presentation</vt:lpstr>
      <vt:lpstr>PowerPoint Presentation</vt:lpstr>
      <vt:lpstr>SPECIJALNE HISTOLOŠKE BOJE</vt:lpstr>
      <vt:lpstr>PowerPoint Presentation</vt:lpstr>
      <vt:lpstr>PowerPoint Presentation</vt:lpstr>
      <vt:lpstr>КИСЕЛЕ БОЈЕ -  БОЈА- Na+</vt:lpstr>
      <vt:lpstr>PowerPoint Presentation</vt:lpstr>
      <vt:lpstr>PowerPoint Presentation</vt:lpstr>
      <vt:lpstr>Базофилне и ацидофилне ћелијске компоненте</vt:lpstr>
      <vt:lpstr>Метахромазија</vt:lpstr>
      <vt:lpstr>ХИСТОХЕМИЈА</vt:lpstr>
      <vt:lpstr>Реакције Schiff-овог реагенса са алдехидним групама </vt:lpstr>
      <vt:lpstr>Фојлгенова реакција за ДНК</vt:lpstr>
      <vt:lpstr>Пример специфичног и неспецифичног бојења ДНК </vt:lpstr>
      <vt:lpstr>PAS реакција за угљене хидрате</vt:lpstr>
      <vt:lpstr>PowerPoint Presentation</vt:lpstr>
      <vt:lpstr>Ензимска хистохемија </vt:lpstr>
      <vt:lpstr>PowerPoint Presentation</vt:lpstr>
      <vt:lpstr>Mallory бојење резултат: једра – смеђа до црно смеђа, цитоплазма – црвена, еритроцити – наранџасто црвени, мускулатура – црвена, везивна влакна - зелена</vt:lpstr>
      <vt:lpstr>Gomori метода резултат: ретикулинска влакна – фино изражена тамно смеђа до црна, остали ткивни елементи у нијанси смеђе  Gordon &amp; Sweets метода резултат: ретикулинска влакна - црна</vt:lpstr>
      <vt:lpstr>Sudan III резултати: масти – наранџасто жуте, једра - плава  Sudan black B резултати: масти – плаво црне, једра - црвена  Sudan IV резултати: масти – наранџасто црвено, једра - плаво Oil Red резултати: масти – црвене, једра - плава</vt:lpstr>
      <vt:lpstr>HID метода резултат: сулфатидни муцини – смеђе црни, карбоксилирани муцини – плави, једра - црвена</vt:lpstr>
      <vt:lpstr>Congo red бојење резултат: амилоид – цигласто црвен, једра - плава</vt:lpstr>
      <vt:lpstr>Perl’s реакција резултат: фери јони – Берлинско плаво, једра – црвена  Модификована Perl’s реакција резултат: фери гвожђе – пруско плаво, једра – тамно плаво, остали елементи нијансе ружичастог до црвеног</vt:lpstr>
      <vt:lpstr>Masson Fontana бојење резултат: меланин – црн, аргентафин – црн, хромафин – црн, липофусцин – црн, једра - црвена </vt:lpstr>
      <vt:lpstr>Grimelius бојење за аргирофилне грануле резултат: аргирофилне ћелије (А и α2) ћелије – позитивне, браон до црно, Б и Д ћелије – негативне, многе друге аргирофилне ћелије позитивне – браон црне </vt:lpstr>
      <vt:lpstr>PowerPoint Presentation</vt:lpstr>
    </vt:vector>
  </TitlesOfParts>
  <Company>Ofiice2007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ДРУГЕ ПРОЦЕДУРЕ ЗА БОЈЕЊЕ ТКИВА</dc:title>
  <dc:creator>GORAN</dc:creator>
  <cp:lastModifiedBy>Gigatron</cp:lastModifiedBy>
  <cp:revision>120</cp:revision>
  <dcterms:created xsi:type="dcterms:W3CDTF">2016-11-29T15:15:49Z</dcterms:created>
  <dcterms:modified xsi:type="dcterms:W3CDTF">2023-10-24T15:42:12Z</dcterms:modified>
</cp:coreProperties>
</file>